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7" r:id="rId14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2" Type="http://schemas.openxmlformats.org/officeDocument/2006/relationships/slide" Target="slides/slide2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9" name="Shape 8999"/>
        <p:cNvGrpSpPr/>
        <p:nvPr/>
      </p:nvGrpSpPr>
      <p:grpSpPr>
        <a:xfrm>
          <a:off x="0" y="0"/>
          <a:ext cx="0" cy="0"/>
          <a:chOff x="0" y="0"/>
          <a:chExt cx="0" cy="0"/>
        </a:xfrm>
      </p:grpSpPr>
      <p:sp>
        <p:nvSpPr>
          <p:cNvPr id="9000" name="Google Shape;900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1" name="Google Shape;9001;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22.xml"/><Relationship Id="rId3" Type="http://schemas.openxmlformats.org/officeDocument/2006/relationships/image" Target="../media/image172.png"/><Relationship Id="rId4" Type="http://schemas.openxmlformats.org/officeDocument/2006/relationships/image" Target="../media/image142.png"/><Relationship Id="rId5" Type="http://schemas.openxmlformats.org/officeDocument/2006/relationships/image" Target="../media/image135.png"/><Relationship Id="rId6" Type="http://schemas.openxmlformats.org/officeDocument/2006/relationships/image" Target="../media/image150.jpg"/><Relationship Id="rId7" Type="http://schemas.openxmlformats.org/officeDocument/2006/relationships/image" Target="../media/image147.png"/><Relationship Id="rId8" Type="http://schemas.openxmlformats.org/officeDocument/2006/relationships/image" Target="../media/image143.png"/><Relationship Id="rId9" Type="http://schemas.openxmlformats.org/officeDocument/2006/relationships/image" Target="../media/image151.png"/><Relationship Id="rId10" Type="http://schemas.openxmlformats.org/officeDocument/2006/relationships/image" Target="../media/image146.png"/><Relationship Id="rId11" Type="http://schemas.openxmlformats.org/officeDocument/2006/relationships/image" Target="../media/image158.jpg"/><Relationship Id="rId12" Type="http://schemas.openxmlformats.org/officeDocument/2006/relationships/image" Target="../media/image144.png"/><Relationship Id="rId13" Type="http://schemas.openxmlformats.org/officeDocument/2006/relationships/image" Target="../media/image159.png"/><Relationship Id="rId14" Type="http://schemas.openxmlformats.org/officeDocument/2006/relationships/image" Target="../media/image153.png"/><Relationship Id="rId15" Type="http://schemas.openxmlformats.org/officeDocument/2006/relationships/image" Target="../media/image152.png"/><Relationship Id="rId16" Type="http://schemas.openxmlformats.org/officeDocument/2006/relationships/image" Target="../media/image160.jpg"/><Relationship Id="rId17" Type="http://schemas.openxmlformats.org/officeDocument/2006/relationships/image" Target="../media/image156.png"/><Relationship Id="rId18" Type="http://schemas.openxmlformats.org/officeDocument/2006/relationships/image" Target="../media/image155.png"/><Relationship Id="rId19" Type="http://schemas.openxmlformats.org/officeDocument/2006/relationships/image" Target="../media/image154.png"/><Relationship Id="rId20" Type="http://schemas.openxmlformats.org/officeDocument/2006/relationships/image" Target="../media/image165.png"/><Relationship Id="rId21" Type="http://schemas.openxmlformats.org/officeDocument/2006/relationships/image" Target="../media/image190.png"/><Relationship Id="rId22" Type="http://schemas.openxmlformats.org/officeDocument/2006/relationships/image" Target="../media/image168.png"/><Relationship Id="rId23" Type="http://schemas.openxmlformats.org/officeDocument/2006/relationships/image" Target="../media/image167.png"/><Relationship Id="rId24" Type="http://schemas.openxmlformats.org/officeDocument/2006/relationships/image" Target="../media/image161.png"/><Relationship Id="rId25" Type="http://schemas.openxmlformats.org/officeDocument/2006/relationships/image" Target="../media/image171.jpg"/><Relationship Id="rId26" Type="http://schemas.openxmlformats.org/officeDocument/2006/relationships/image" Target="../media/image177.jpg"/><Relationship Id="rId27" Type="http://schemas.openxmlformats.org/officeDocument/2006/relationships/image" Target="../media/image166.png"/><Relationship Id="rId28" Type="http://schemas.openxmlformats.org/officeDocument/2006/relationships/image" Target="../media/image176.png"/><Relationship Id="rId29" Type="http://schemas.openxmlformats.org/officeDocument/2006/relationships/image" Target="../media/image163.jpg"/><Relationship Id="rId30" Type="http://schemas.openxmlformats.org/officeDocument/2006/relationships/image" Target="../media/image170.jpg"/><Relationship Id="rId31" Type="http://schemas.openxmlformats.org/officeDocument/2006/relationships/image" Target="../media/image174.png"/><Relationship Id="rId32" Type="http://schemas.openxmlformats.org/officeDocument/2006/relationships/image" Target="../media/image175.png"/><Relationship Id="rId33" Type="http://schemas.openxmlformats.org/officeDocument/2006/relationships/image" Target="../media/image173.png"/><Relationship Id="rId34" Type="http://schemas.openxmlformats.org/officeDocument/2006/relationships/image" Target="../media/image183.png"/><Relationship Id="rId35" Type="http://schemas.openxmlformats.org/officeDocument/2006/relationships/image" Target="../media/image169.png"/><Relationship Id="rId36" Type="http://schemas.openxmlformats.org/officeDocument/2006/relationships/image" Target="../media/image184.png"/><Relationship Id="rId37" Type="http://schemas.openxmlformats.org/officeDocument/2006/relationships/image" Target="../media/image232.jpg"/><Relationship Id="rId38" Type="http://schemas.openxmlformats.org/officeDocument/2006/relationships/image" Target="../media/image180.png"/><Relationship Id="rId39" Type="http://schemas.openxmlformats.org/officeDocument/2006/relationships/image" Target="../media/image178.png"/><Relationship Id="rId40" Type="http://schemas.openxmlformats.org/officeDocument/2006/relationships/image" Target="../media/image179.png"/><Relationship Id="rId41" Type="http://schemas.openxmlformats.org/officeDocument/2006/relationships/image" Target="../media/image189.png"/></Relationships>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2" name="Shape 9002"/>
        <p:cNvGrpSpPr/>
        <p:nvPr/>
      </p:nvGrpSpPr>
      <p:grpSpPr>
        <a:xfrm>
          <a:off x="0" y="0"/>
          <a:ext cx="0" cy="0"/>
          <a:chOff x="0" y="0"/>
          <a:chExt cx="0" cy="0"/>
        </a:xfrm>
      </p:grpSpPr>
      <p:grpSp>
        <p:nvGrpSpPr>
          <p:cNvPr id="9003" name="Google Shape;9003;p1452"/>
          <p:cNvGrpSpPr/>
          <p:nvPr/>
        </p:nvGrpSpPr>
        <p:grpSpPr>
          <a:xfrm>
            <a:off x="6985000" y="1707444"/>
            <a:ext cx="677333" cy="493889"/>
            <a:chOff x="24144" y="5476"/>
            <a:chExt cx="2016" cy="1436"/>
          </a:xfrm>
        </p:grpSpPr>
        <p:pic>
          <p:nvPicPr>
            <p:cNvPr id="9004" name="Google Shape;9004;p1452"/>
            <p:cNvPicPr preferRelativeResize="0"/>
            <p:nvPr/>
          </p:nvPicPr>
          <p:blipFill rotWithShape="1">
            <a:blip r:embed="rId3">
              <a:alphaModFix/>
            </a:blip>
            <a:srcRect b="0" l="0" r="0" t="0"/>
            <a:stretch/>
          </p:blipFill>
          <p:spPr>
            <a:xfrm>
              <a:off x="24144" y="5476"/>
              <a:ext cx="2016" cy="1436"/>
            </a:xfrm>
            <a:prstGeom prst="rect">
              <a:avLst/>
            </a:prstGeom>
            <a:noFill/>
            <a:ln>
              <a:noFill/>
            </a:ln>
          </p:spPr>
        </p:pic>
        <p:sp>
          <p:nvSpPr>
            <p:cNvPr id="9005" name="Google Shape;9005;p1452"/>
            <p:cNvSpPr txBox="1"/>
            <p:nvPr/>
          </p:nvSpPr>
          <p:spPr>
            <a:xfrm>
              <a:off x="24384" y="5904"/>
              <a:ext cx="845" cy="46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SST</a:t>
              </a:r>
              <a:endParaRPr/>
            </a:p>
          </p:txBody>
        </p:sp>
      </p:grpSp>
      <p:pic>
        <p:nvPicPr>
          <p:cNvPr id="9006" name="Google Shape;9006;p1452"/>
          <p:cNvPicPr preferRelativeResize="0"/>
          <p:nvPr/>
        </p:nvPicPr>
        <p:blipFill rotWithShape="1">
          <a:blip r:embed="rId4">
            <a:alphaModFix/>
          </a:blip>
          <a:srcRect b="0" l="0" r="0" t="0"/>
          <a:stretch/>
        </p:blipFill>
        <p:spPr>
          <a:xfrm>
            <a:off x="4120444" y="3443111"/>
            <a:ext cx="1128889" cy="753475"/>
          </a:xfrm>
          <a:prstGeom prst="rect">
            <a:avLst/>
          </a:prstGeom>
          <a:noFill/>
          <a:ln>
            <a:noFill/>
          </a:ln>
        </p:spPr>
      </p:pic>
      <p:pic>
        <p:nvPicPr>
          <p:cNvPr id="9007" name="Google Shape;9007;p1452"/>
          <p:cNvPicPr preferRelativeResize="0"/>
          <p:nvPr/>
        </p:nvPicPr>
        <p:blipFill rotWithShape="1">
          <a:blip r:embed="rId5">
            <a:alphaModFix/>
          </a:blip>
          <a:srcRect b="0" l="0" r="0" t="0"/>
          <a:stretch/>
        </p:blipFill>
        <p:spPr>
          <a:xfrm>
            <a:off x="8597783" y="606778"/>
            <a:ext cx="348662" cy="310444"/>
          </a:xfrm>
          <a:prstGeom prst="rect">
            <a:avLst/>
          </a:prstGeom>
          <a:noFill/>
          <a:ln>
            <a:noFill/>
          </a:ln>
        </p:spPr>
      </p:pic>
      <p:pic>
        <p:nvPicPr>
          <p:cNvPr id="9008" name="Google Shape;9008;p1452"/>
          <p:cNvPicPr preferRelativeResize="0"/>
          <p:nvPr/>
        </p:nvPicPr>
        <p:blipFill rotWithShape="1">
          <a:blip r:embed="rId6">
            <a:alphaModFix/>
          </a:blip>
          <a:srcRect b="0" l="0" r="0" t="0"/>
          <a:stretch/>
        </p:blipFill>
        <p:spPr>
          <a:xfrm>
            <a:off x="8300273" y="4303889"/>
            <a:ext cx="468019" cy="728192"/>
          </a:xfrm>
          <a:prstGeom prst="rect">
            <a:avLst/>
          </a:prstGeom>
          <a:noFill/>
          <a:ln>
            <a:noFill/>
          </a:ln>
        </p:spPr>
      </p:pic>
      <p:grpSp>
        <p:nvGrpSpPr>
          <p:cNvPr id="9009" name="Google Shape;9009;p1452"/>
          <p:cNvGrpSpPr/>
          <p:nvPr/>
        </p:nvGrpSpPr>
        <p:grpSpPr>
          <a:xfrm>
            <a:off x="2396244" y="3499085"/>
            <a:ext cx="534187" cy="540569"/>
            <a:chOff x="8448" y="10861"/>
            <a:chExt cx="2043" cy="1956"/>
          </a:xfrm>
        </p:grpSpPr>
        <p:pic>
          <p:nvPicPr>
            <p:cNvPr id="9010" name="Google Shape;9010;p1452"/>
            <p:cNvPicPr preferRelativeResize="0"/>
            <p:nvPr/>
          </p:nvPicPr>
          <p:blipFill rotWithShape="1">
            <a:blip r:embed="rId7">
              <a:alphaModFix/>
            </a:blip>
            <a:srcRect b="0" l="0" r="0" t="4643"/>
            <a:stretch/>
          </p:blipFill>
          <p:spPr>
            <a:xfrm>
              <a:off x="8448" y="11118"/>
              <a:ext cx="1680" cy="1602"/>
            </a:xfrm>
            <a:prstGeom prst="rect">
              <a:avLst/>
            </a:prstGeom>
            <a:noFill/>
            <a:ln>
              <a:noFill/>
            </a:ln>
          </p:spPr>
        </p:pic>
        <p:sp>
          <p:nvSpPr>
            <p:cNvPr id="9011" name="Google Shape;9011;p1452"/>
            <p:cNvSpPr txBox="1"/>
            <p:nvPr/>
          </p:nvSpPr>
          <p:spPr>
            <a:xfrm rot="-5400000">
              <a:off x="9282" y="11608"/>
              <a:ext cx="1956" cy="4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5">
                  <a:solidFill>
                    <a:srgbClr val="000000"/>
                  </a:solidFill>
                  <a:latin typeface="Times New Roman"/>
                  <a:ea typeface="Times New Roman"/>
                  <a:cs typeface="Times New Roman"/>
                  <a:sym typeface="Times New Roman"/>
                </a:rPr>
                <a:t>A. Heidinger, NOAA/NESDIS/ORA</a:t>
              </a:r>
              <a:endParaRPr/>
            </a:p>
          </p:txBody>
        </p:sp>
      </p:grpSp>
      <p:sp>
        <p:nvSpPr>
          <p:cNvPr id="9012" name="Google Shape;9012;p1452"/>
          <p:cNvSpPr txBox="1"/>
          <p:nvPr/>
        </p:nvSpPr>
        <p:spPr>
          <a:xfrm>
            <a:off x="258410" y="536222"/>
            <a:ext cx="5279613" cy="5940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29">
                <a:solidFill>
                  <a:srgbClr val="FF0000"/>
                </a:solidFill>
                <a:latin typeface="Times New Roman"/>
                <a:ea typeface="Times New Roman"/>
                <a:cs typeface="Times New Roman"/>
                <a:sym typeface="Times New Roman"/>
              </a:rPr>
              <a:t>Using GOES-R to help fulfill NOAA’s Mission Goals </a:t>
            </a:r>
            <a:endParaRPr/>
          </a:p>
          <a:p>
            <a:pPr indent="0" lvl="0" marL="0" marR="0" rtl="0" algn="l">
              <a:spcBef>
                <a:spcPts val="0"/>
              </a:spcBef>
              <a:spcAft>
                <a:spcPts val="0"/>
              </a:spcAft>
              <a:buNone/>
            </a:pPr>
            <a:r>
              <a:rPr b="1" lang="en-US" sz="1629">
                <a:solidFill>
                  <a:srgbClr val="FF0000"/>
                </a:solidFill>
                <a:latin typeface="Times New Roman"/>
                <a:ea typeface="Times New Roman"/>
                <a:cs typeface="Times New Roman"/>
                <a:sym typeface="Times New Roman"/>
              </a:rPr>
              <a:t>(Ecosystems, Weather/Water, Climate, and Commerce)</a:t>
            </a:r>
            <a:endParaRPr/>
          </a:p>
        </p:txBody>
      </p:sp>
      <p:sp>
        <p:nvSpPr>
          <p:cNvPr id="9013" name="Google Shape;9013;p1452"/>
          <p:cNvSpPr txBox="1"/>
          <p:nvPr/>
        </p:nvSpPr>
        <p:spPr>
          <a:xfrm>
            <a:off x="2185458" y="1905000"/>
            <a:ext cx="1295547" cy="365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78">
                <a:solidFill>
                  <a:srgbClr val="FF0000"/>
                </a:solidFill>
                <a:latin typeface="Times New Roman"/>
                <a:ea typeface="Times New Roman"/>
                <a:cs typeface="Times New Roman"/>
                <a:sym typeface="Times New Roman"/>
              </a:rPr>
              <a:t>Ecosystems</a:t>
            </a:r>
            <a:endParaRPr sz="444">
              <a:solidFill>
                <a:srgbClr val="FF0000"/>
              </a:solidFill>
              <a:latin typeface="Times New Roman"/>
              <a:ea typeface="Times New Roman"/>
              <a:cs typeface="Times New Roman"/>
              <a:sym typeface="Times New Roman"/>
            </a:endParaRPr>
          </a:p>
        </p:txBody>
      </p:sp>
      <p:sp>
        <p:nvSpPr>
          <p:cNvPr id="9014" name="Google Shape;9014;p1452"/>
          <p:cNvSpPr txBox="1"/>
          <p:nvPr/>
        </p:nvSpPr>
        <p:spPr>
          <a:xfrm>
            <a:off x="5362222" y="4007555"/>
            <a:ext cx="1256178" cy="365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78">
                <a:solidFill>
                  <a:srgbClr val="FF0000"/>
                </a:solidFill>
                <a:latin typeface="Times New Roman"/>
                <a:ea typeface="Times New Roman"/>
                <a:cs typeface="Times New Roman"/>
                <a:sym typeface="Times New Roman"/>
              </a:rPr>
              <a:t>Commerce</a:t>
            </a:r>
            <a:r>
              <a:rPr lang="en-US" sz="444">
                <a:solidFill>
                  <a:srgbClr val="FF0000"/>
                </a:solidFill>
                <a:latin typeface="Times New Roman"/>
                <a:ea typeface="Times New Roman"/>
                <a:cs typeface="Times New Roman"/>
                <a:sym typeface="Times New Roman"/>
              </a:rPr>
              <a:t> </a:t>
            </a:r>
            <a:endParaRPr/>
          </a:p>
        </p:txBody>
      </p:sp>
      <p:sp>
        <p:nvSpPr>
          <p:cNvPr id="9015" name="Google Shape;9015;p1452"/>
          <p:cNvSpPr txBox="1"/>
          <p:nvPr/>
        </p:nvSpPr>
        <p:spPr>
          <a:xfrm>
            <a:off x="5348993" y="1955565"/>
            <a:ext cx="1688796" cy="365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78">
                <a:solidFill>
                  <a:srgbClr val="FF0000"/>
                </a:solidFill>
                <a:latin typeface="Times New Roman"/>
                <a:ea typeface="Times New Roman"/>
                <a:cs typeface="Times New Roman"/>
                <a:sym typeface="Times New Roman"/>
              </a:rPr>
              <a:t>Weather/Water</a:t>
            </a:r>
            <a:endParaRPr sz="444">
              <a:solidFill>
                <a:srgbClr val="FF0000"/>
              </a:solidFill>
              <a:latin typeface="Times New Roman"/>
              <a:ea typeface="Times New Roman"/>
              <a:cs typeface="Times New Roman"/>
              <a:sym typeface="Times New Roman"/>
            </a:endParaRPr>
          </a:p>
        </p:txBody>
      </p:sp>
      <p:sp>
        <p:nvSpPr>
          <p:cNvPr id="9016" name="Google Shape;9016;p1452"/>
          <p:cNvSpPr txBox="1"/>
          <p:nvPr/>
        </p:nvSpPr>
        <p:spPr>
          <a:xfrm>
            <a:off x="2159000" y="4007555"/>
            <a:ext cx="957313" cy="365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78">
                <a:solidFill>
                  <a:srgbClr val="FF0000"/>
                </a:solidFill>
                <a:latin typeface="Times New Roman"/>
                <a:ea typeface="Times New Roman"/>
                <a:cs typeface="Times New Roman"/>
                <a:sym typeface="Times New Roman"/>
              </a:rPr>
              <a:t>Climate</a:t>
            </a:r>
            <a:endParaRPr sz="444">
              <a:solidFill>
                <a:srgbClr val="FF0000"/>
              </a:solidFill>
              <a:latin typeface="Times New Roman"/>
              <a:ea typeface="Times New Roman"/>
              <a:cs typeface="Times New Roman"/>
              <a:sym typeface="Times New Roman"/>
            </a:endParaRPr>
          </a:p>
        </p:txBody>
      </p:sp>
      <p:sp>
        <p:nvSpPr>
          <p:cNvPr id="9017" name="Google Shape;9017;p1452"/>
          <p:cNvSpPr txBox="1"/>
          <p:nvPr/>
        </p:nvSpPr>
        <p:spPr>
          <a:xfrm>
            <a:off x="979840" y="6025444"/>
            <a:ext cx="7878410" cy="3659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78">
                <a:solidFill>
                  <a:srgbClr val="FF0000"/>
                </a:solidFill>
                <a:latin typeface="Times New Roman"/>
                <a:ea typeface="Times New Roman"/>
                <a:cs typeface="Times New Roman"/>
                <a:sym typeface="Times New Roman"/>
              </a:rPr>
              <a:t>GOES-R data and products will support all of NOAA’s mission goals!</a:t>
            </a:r>
            <a:endParaRPr sz="444">
              <a:solidFill>
                <a:srgbClr val="FF0000"/>
              </a:solidFill>
              <a:latin typeface="Times New Roman"/>
              <a:ea typeface="Times New Roman"/>
              <a:cs typeface="Times New Roman"/>
              <a:sym typeface="Times New Roman"/>
            </a:endParaRPr>
          </a:p>
        </p:txBody>
      </p:sp>
      <p:grpSp>
        <p:nvGrpSpPr>
          <p:cNvPr id="9018" name="Google Shape;9018;p1452"/>
          <p:cNvGrpSpPr/>
          <p:nvPr/>
        </p:nvGrpSpPr>
        <p:grpSpPr>
          <a:xfrm>
            <a:off x="217840" y="3958461"/>
            <a:ext cx="885472" cy="620889"/>
            <a:chOff x="1392" y="15552"/>
            <a:chExt cx="3124" cy="2112"/>
          </a:xfrm>
        </p:grpSpPr>
        <p:pic>
          <p:nvPicPr>
            <p:cNvPr id="9019" name="Google Shape;9019;p1452"/>
            <p:cNvPicPr preferRelativeResize="0"/>
            <p:nvPr/>
          </p:nvPicPr>
          <p:blipFill rotWithShape="1">
            <a:blip r:embed="rId8">
              <a:alphaModFix/>
            </a:blip>
            <a:srcRect b="37167" l="0" r="0" t="0"/>
            <a:stretch/>
          </p:blipFill>
          <p:spPr>
            <a:xfrm>
              <a:off x="1392" y="15552"/>
              <a:ext cx="3124" cy="2112"/>
            </a:xfrm>
            <a:prstGeom prst="rect">
              <a:avLst/>
            </a:prstGeom>
            <a:noFill/>
            <a:ln>
              <a:noFill/>
            </a:ln>
          </p:spPr>
        </p:pic>
        <p:sp>
          <p:nvSpPr>
            <p:cNvPr id="9020" name="Google Shape;9020;p1452"/>
            <p:cNvSpPr txBox="1"/>
            <p:nvPr/>
          </p:nvSpPr>
          <p:spPr>
            <a:xfrm>
              <a:off x="3491" y="17007"/>
              <a:ext cx="900" cy="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3">
                  <a:solidFill>
                    <a:srgbClr val="000000"/>
                  </a:solidFill>
                  <a:latin typeface="Times New Roman"/>
                  <a:ea typeface="Times New Roman"/>
                  <a:cs typeface="Times New Roman"/>
                  <a:sym typeface="Times New Roman"/>
                </a:rPr>
                <a:t>UW</a:t>
              </a:r>
              <a:endParaRPr sz="444">
                <a:solidFill>
                  <a:srgbClr val="000000"/>
                </a:solidFill>
                <a:latin typeface="Times New Roman"/>
                <a:ea typeface="Times New Roman"/>
                <a:cs typeface="Times New Roman"/>
                <a:sym typeface="Times New Roman"/>
              </a:endParaRPr>
            </a:p>
          </p:txBody>
        </p:sp>
      </p:grpSp>
      <p:pic>
        <p:nvPicPr>
          <p:cNvPr id="9021" name="Google Shape;9021;p1452"/>
          <p:cNvPicPr preferRelativeResize="0"/>
          <p:nvPr/>
        </p:nvPicPr>
        <p:blipFill rotWithShape="1">
          <a:blip r:embed="rId9">
            <a:alphaModFix/>
          </a:blip>
          <a:srcRect b="0" l="0" r="0" t="0"/>
          <a:stretch/>
        </p:blipFill>
        <p:spPr>
          <a:xfrm>
            <a:off x="4007555" y="4670778"/>
            <a:ext cx="326614" cy="338667"/>
          </a:xfrm>
          <a:prstGeom prst="rect">
            <a:avLst/>
          </a:prstGeom>
          <a:noFill/>
          <a:ln>
            <a:noFill/>
          </a:ln>
        </p:spPr>
      </p:pic>
      <p:grpSp>
        <p:nvGrpSpPr>
          <p:cNvPr id="9022" name="Google Shape;9022;p1452"/>
          <p:cNvGrpSpPr/>
          <p:nvPr/>
        </p:nvGrpSpPr>
        <p:grpSpPr>
          <a:xfrm>
            <a:off x="6803612" y="5348113"/>
            <a:ext cx="1184304" cy="847843"/>
            <a:chOff x="24000" y="16944"/>
            <a:chExt cx="4178" cy="2884"/>
          </a:xfrm>
        </p:grpSpPr>
        <p:sp>
          <p:nvSpPr>
            <p:cNvPr id="9023" name="Google Shape;9023;p1452"/>
            <p:cNvSpPr txBox="1"/>
            <p:nvPr/>
          </p:nvSpPr>
          <p:spPr>
            <a:xfrm>
              <a:off x="24381" y="18493"/>
              <a:ext cx="652" cy="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pic>
          <p:nvPicPr>
            <p:cNvPr id="9024" name="Google Shape;9024;p1452"/>
            <p:cNvPicPr preferRelativeResize="0"/>
            <p:nvPr/>
          </p:nvPicPr>
          <p:blipFill rotWithShape="1">
            <a:blip r:embed="rId10">
              <a:alphaModFix/>
            </a:blip>
            <a:srcRect b="0" l="0" r="27759" t="2077"/>
            <a:stretch/>
          </p:blipFill>
          <p:spPr>
            <a:xfrm>
              <a:off x="24000" y="17996"/>
              <a:ext cx="1634" cy="1309"/>
            </a:xfrm>
            <a:prstGeom prst="rect">
              <a:avLst/>
            </a:prstGeom>
            <a:noFill/>
            <a:ln>
              <a:noFill/>
            </a:ln>
          </p:spPr>
        </p:pic>
        <p:sp>
          <p:nvSpPr>
            <p:cNvPr id="9025" name="Google Shape;9025;p1452"/>
            <p:cNvSpPr txBox="1"/>
            <p:nvPr/>
          </p:nvSpPr>
          <p:spPr>
            <a:xfrm>
              <a:off x="24079" y="18816"/>
              <a:ext cx="1579" cy="10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Simulated </a:t>
              </a:r>
              <a:endParaRPr/>
            </a:p>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GOES</a:t>
              </a:r>
              <a:endParaRPr/>
            </a:p>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(11-12 μm)</a:t>
              </a:r>
              <a:endParaRPr/>
            </a:p>
          </p:txBody>
        </p:sp>
        <p:sp>
          <p:nvSpPr>
            <p:cNvPr id="9026" name="Google Shape;9026;p1452"/>
            <p:cNvSpPr txBox="1"/>
            <p:nvPr/>
          </p:nvSpPr>
          <p:spPr>
            <a:xfrm>
              <a:off x="25228" y="17378"/>
              <a:ext cx="1915" cy="12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70">
                  <a:solidFill>
                    <a:srgbClr val="000000"/>
                  </a:solidFill>
                  <a:latin typeface="Times New Roman"/>
                  <a:ea typeface="Times New Roman"/>
                  <a:cs typeface="Times New Roman"/>
                  <a:sym typeface="Times New Roman"/>
                </a:rPr>
                <a:t>One day after the Mt. Cleveland eruption</a:t>
              </a:r>
              <a:endParaRPr/>
            </a:p>
            <a:p>
              <a:pPr indent="0" lvl="0" marL="0" marR="0" rtl="0" algn="ctr">
                <a:spcBef>
                  <a:spcPts val="0"/>
                </a:spcBef>
                <a:spcAft>
                  <a:spcPts val="0"/>
                </a:spcAft>
                <a:buNone/>
              </a:pPr>
              <a:r>
                <a:rPr lang="en-US" sz="370">
                  <a:solidFill>
                    <a:srgbClr val="000000"/>
                  </a:solidFill>
                  <a:latin typeface="Times New Roman"/>
                  <a:ea typeface="Times New Roman"/>
                  <a:cs typeface="Times New Roman"/>
                  <a:sym typeface="Times New Roman"/>
                </a:rPr>
                <a:t>20 February 2001, 0845 UTC </a:t>
              </a:r>
              <a:endParaRPr/>
            </a:p>
          </p:txBody>
        </p:sp>
        <p:pic>
          <p:nvPicPr>
            <p:cNvPr id="9027" name="Google Shape;9027;p1452"/>
            <p:cNvPicPr preferRelativeResize="0"/>
            <p:nvPr/>
          </p:nvPicPr>
          <p:blipFill rotWithShape="1">
            <a:blip r:embed="rId11">
              <a:alphaModFix/>
            </a:blip>
            <a:srcRect b="0" l="0" r="0" t="0"/>
            <a:stretch/>
          </p:blipFill>
          <p:spPr>
            <a:xfrm>
              <a:off x="24246" y="17391"/>
              <a:ext cx="972" cy="573"/>
            </a:xfrm>
            <a:prstGeom prst="rect">
              <a:avLst/>
            </a:prstGeom>
            <a:noFill/>
            <a:ln>
              <a:noFill/>
            </a:ln>
          </p:spPr>
        </p:pic>
        <p:sp>
          <p:nvSpPr>
            <p:cNvPr id="9028" name="Google Shape;9028;p1452"/>
            <p:cNvSpPr txBox="1"/>
            <p:nvPr/>
          </p:nvSpPr>
          <p:spPr>
            <a:xfrm>
              <a:off x="24442" y="16944"/>
              <a:ext cx="2693" cy="7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4">
                  <a:solidFill>
                    <a:srgbClr val="3333CC"/>
                  </a:solidFill>
                  <a:latin typeface="Times New Roman"/>
                  <a:ea typeface="Times New Roman"/>
                  <a:cs typeface="Times New Roman"/>
                  <a:sym typeface="Times New Roman"/>
                </a:rPr>
                <a:t>Volcanic Ash Plume:  </a:t>
              </a:r>
              <a:endParaRPr/>
            </a:p>
            <a:p>
              <a:pPr indent="0" lvl="0" marL="0" marR="0" rtl="0" algn="l">
                <a:spcBef>
                  <a:spcPts val="0"/>
                </a:spcBef>
                <a:spcAft>
                  <a:spcPts val="0"/>
                </a:spcAft>
                <a:buNone/>
              </a:pPr>
              <a:r>
                <a:rPr b="1" lang="en-US" sz="370">
                  <a:solidFill>
                    <a:srgbClr val="3333CC"/>
                  </a:solidFill>
                  <a:latin typeface="Times New Roman"/>
                  <a:ea typeface="Times New Roman"/>
                  <a:cs typeface="Times New Roman"/>
                  <a:sym typeface="Times New Roman"/>
                </a:rPr>
                <a:t>11-12 and 8.5-11 μm images</a:t>
              </a:r>
              <a:r>
                <a:rPr lang="en-US" sz="444">
                  <a:solidFill>
                    <a:srgbClr val="000000"/>
                  </a:solidFill>
                  <a:latin typeface="Times New Roman"/>
                  <a:ea typeface="Times New Roman"/>
                  <a:cs typeface="Times New Roman"/>
                  <a:sym typeface="Times New Roman"/>
                </a:rPr>
                <a:t> </a:t>
              </a:r>
              <a:endParaRPr/>
            </a:p>
          </p:txBody>
        </p:sp>
        <p:grpSp>
          <p:nvGrpSpPr>
            <p:cNvPr id="9029" name="Google Shape;9029;p1452"/>
            <p:cNvGrpSpPr/>
            <p:nvPr/>
          </p:nvGrpSpPr>
          <p:grpSpPr>
            <a:xfrm>
              <a:off x="25689" y="17992"/>
              <a:ext cx="2489" cy="1755"/>
              <a:chOff x="2976" y="1588"/>
              <a:chExt cx="4302" cy="3483"/>
            </a:xfrm>
          </p:grpSpPr>
          <p:pic>
            <p:nvPicPr>
              <p:cNvPr id="9030" name="Google Shape;9030;p1452"/>
              <p:cNvPicPr preferRelativeResize="0"/>
              <p:nvPr/>
            </p:nvPicPr>
            <p:blipFill rotWithShape="1">
              <a:blip r:embed="rId12">
                <a:alphaModFix/>
              </a:blip>
              <a:srcRect b="0" l="0" r="28571" t="0"/>
              <a:stretch/>
            </p:blipFill>
            <p:spPr>
              <a:xfrm>
                <a:off x="2976" y="1588"/>
                <a:ext cx="2693" cy="2670"/>
              </a:xfrm>
              <a:prstGeom prst="rect">
                <a:avLst/>
              </a:prstGeom>
              <a:noFill/>
              <a:ln>
                <a:noFill/>
              </a:ln>
            </p:spPr>
          </p:pic>
          <p:sp>
            <p:nvSpPr>
              <p:cNvPr id="9031" name="Google Shape;9031;p1452"/>
              <p:cNvSpPr txBox="1"/>
              <p:nvPr/>
            </p:nvSpPr>
            <p:spPr>
              <a:xfrm>
                <a:off x="5135" y="4178"/>
                <a:ext cx="2143" cy="8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9">
                    <a:solidFill>
                      <a:srgbClr val="000000"/>
                    </a:solidFill>
                    <a:latin typeface="Times New Roman"/>
                    <a:ea typeface="Times New Roman"/>
                    <a:cs typeface="Times New Roman"/>
                    <a:sym typeface="Times New Roman"/>
                  </a:rPr>
                  <a:t>UW/CIMSS</a:t>
                </a:r>
                <a:endParaRPr sz="444">
                  <a:solidFill>
                    <a:srgbClr val="000000"/>
                  </a:solidFill>
                  <a:latin typeface="Times New Roman"/>
                  <a:ea typeface="Times New Roman"/>
                  <a:cs typeface="Times New Roman"/>
                  <a:sym typeface="Times New Roman"/>
                </a:endParaRPr>
              </a:p>
            </p:txBody>
          </p:sp>
        </p:grpSp>
        <p:sp>
          <p:nvSpPr>
            <p:cNvPr id="9032" name="Google Shape;9032;p1452"/>
            <p:cNvSpPr txBox="1"/>
            <p:nvPr/>
          </p:nvSpPr>
          <p:spPr>
            <a:xfrm>
              <a:off x="25865" y="18816"/>
              <a:ext cx="1630" cy="10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Simulated </a:t>
              </a:r>
              <a:endParaRPr/>
            </a:p>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ABI </a:t>
              </a:r>
              <a:endParaRPr/>
            </a:p>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(8.5-11 μm)</a:t>
              </a:r>
              <a:endParaRPr sz="444">
                <a:solidFill>
                  <a:srgbClr val="FFFF00"/>
                </a:solidFill>
                <a:latin typeface="Times New Roman"/>
                <a:ea typeface="Times New Roman"/>
                <a:cs typeface="Times New Roman"/>
                <a:sym typeface="Times New Roman"/>
              </a:endParaRPr>
            </a:p>
          </p:txBody>
        </p:sp>
      </p:grpSp>
      <p:pic>
        <p:nvPicPr>
          <p:cNvPr id="9033" name="Google Shape;9033;p1452"/>
          <p:cNvPicPr preferRelativeResize="0"/>
          <p:nvPr/>
        </p:nvPicPr>
        <p:blipFill rotWithShape="1">
          <a:blip r:embed="rId13">
            <a:alphaModFix/>
          </a:blip>
          <a:srcRect b="0" l="0" r="0" t="0"/>
          <a:stretch/>
        </p:blipFill>
        <p:spPr>
          <a:xfrm>
            <a:off x="8166511" y="1791229"/>
            <a:ext cx="640880" cy="526227"/>
          </a:xfrm>
          <a:prstGeom prst="rect">
            <a:avLst/>
          </a:prstGeom>
          <a:noFill/>
          <a:ln cap="flat" cmpd="sng" w="22225">
            <a:solidFill>
              <a:schemeClr val="dk1"/>
            </a:solidFill>
            <a:prstDash val="solid"/>
            <a:miter lim="800000"/>
            <a:headEnd len="sm" w="sm" type="none"/>
            <a:tailEnd len="sm" w="sm" type="none"/>
          </a:ln>
        </p:spPr>
      </p:pic>
      <p:pic>
        <p:nvPicPr>
          <p:cNvPr id="9034" name="Google Shape;9034;p1452"/>
          <p:cNvPicPr preferRelativeResize="0"/>
          <p:nvPr/>
        </p:nvPicPr>
        <p:blipFill rotWithShape="1">
          <a:blip r:embed="rId14">
            <a:alphaModFix/>
          </a:blip>
          <a:srcRect b="0" l="0" r="0" t="0"/>
          <a:stretch/>
        </p:blipFill>
        <p:spPr>
          <a:xfrm>
            <a:off x="7718778" y="1513417"/>
            <a:ext cx="635000" cy="521229"/>
          </a:xfrm>
          <a:prstGeom prst="rect">
            <a:avLst/>
          </a:prstGeom>
          <a:noFill/>
          <a:ln cap="flat" cmpd="sng" w="22225">
            <a:solidFill>
              <a:schemeClr val="dk1"/>
            </a:solidFill>
            <a:prstDash val="solid"/>
            <a:miter lim="800000"/>
            <a:headEnd len="sm" w="sm" type="none"/>
            <a:tailEnd len="sm" w="sm" type="none"/>
          </a:ln>
        </p:spPr>
      </p:pic>
      <p:sp>
        <p:nvSpPr>
          <p:cNvPr id="9035" name="Google Shape;9035;p1452"/>
          <p:cNvSpPr txBox="1"/>
          <p:nvPr/>
        </p:nvSpPr>
        <p:spPr>
          <a:xfrm>
            <a:off x="8358482" y="1493426"/>
            <a:ext cx="546945" cy="229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Simulated ABI </a:t>
            </a:r>
            <a:endParaRPr/>
          </a:p>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(from MODIS)</a:t>
            </a:r>
            <a:endParaRPr/>
          </a:p>
        </p:txBody>
      </p:sp>
      <p:sp>
        <p:nvSpPr>
          <p:cNvPr id="9036" name="Google Shape;9036;p1452"/>
          <p:cNvSpPr txBox="1"/>
          <p:nvPr/>
        </p:nvSpPr>
        <p:spPr>
          <a:xfrm>
            <a:off x="8212961" y="2201334"/>
            <a:ext cx="335348"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GOES</a:t>
            </a:r>
            <a:endParaRPr/>
          </a:p>
        </p:txBody>
      </p:sp>
      <p:sp>
        <p:nvSpPr>
          <p:cNvPr id="9037" name="Google Shape;9037;p1452"/>
          <p:cNvSpPr txBox="1"/>
          <p:nvPr/>
        </p:nvSpPr>
        <p:spPr>
          <a:xfrm>
            <a:off x="8487540" y="1616310"/>
            <a:ext cx="478016" cy="2460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33">
                <a:solidFill>
                  <a:srgbClr val="000000"/>
                </a:solidFill>
                <a:latin typeface="Times New Roman"/>
                <a:ea typeface="Times New Roman"/>
                <a:cs typeface="Times New Roman"/>
                <a:sym typeface="Times New Roman"/>
              </a:rPr>
              <a:t>Enhanced “V”: </a:t>
            </a:r>
            <a:endParaRPr/>
          </a:p>
          <a:p>
            <a:pPr indent="0" lvl="0" marL="0" marR="0" rtl="0" algn="l">
              <a:spcBef>
                <a:spcPts val="0"/>
              </a:spcBef>
              <a:spcAft>
                <a:spcPts val="0"/>
              </a:spcAft>
              <a:buNone/>
            </a:pPr>
            <a:r>
              <a:rPr b="1" lang="en-US" sz="333">
                <a:solidFill>
                  <a:srgbClr val="000000"/>
                </a:solidFill>
                <a:latin typeface="Times New Roman"/>
                <a:ea typeface="Times New Roman"/>
                <a:cs typeface="Times New Roman"/>
                <a:sym typeface="Times New Roman"/>
              </a:rPr>
              <a:t>IR windows</a:t>
            </a:r>
            <a:endParaRPr/>
          </a:p>
          <a:p>
            <a:pPr indent="0" lvl="0" marL="0" marR="0" rtl="0" algn="l">
              <a:spcBef>
                <a:spcPts val="0"/>
              </a:spcBef>
              <a:spcAft>
                <a:spcPts val="0"/>
              </a:spcAft>
              <a:buNone/>
            </a:pPr>
            <a:r>
              <a:rPr b="1" lang="en-US" sz="333">
                <a:solidFill>
                  <a:srgbClr val="000000"/>
                </a:solidFill>
                <a:latin typeface="Times New Roman"/>
                <a:ea typeface="Times New Roman"/>
                <a:cs typeface="Times New Roman"/>
                <a:sym typeface="Times New Roman"/>
              </a:rPr>
              <a:t>May 25, 2000</a:t>
            </a:r>
            <a:endParaRPr/>
          </a:p>
        </p:txBody>
      </p:sp>
      <p:sp>
        <p:nvSpPr>
          <p:cNvPr id="9038" name="Google Shape;9038;p1452"/>
          <p:cNvSpPr txBox="1"/>
          <p:nvPr/>
        </p:nvSpPr>
        <p:spPr>
          <a:xfrm>
            <a:off x="7827551" y="2059341"/>
            <a:ext cx="519694"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Enhanced “V”</a:t>
            </a:r>
            <a:endParaRPr/>
          </a:p>
        </p:txBody>
      </p:sp>
      <p:cxnSp>
        <p:nvCxnSpPr>
          <p:cNvPr id="9039" name="Google Shape;9039;p1452"/>
          <p:cNvCxnSpPr/>
          <p:nvPr/>
        </p:nvCxnSpPr>
        <p:spPr>
          <a:xfrm flipH="1" rot="10800000">
            <a:off x="7954551" y="1890595"/>
            <a:ext cx="181681" cy="158750"/>
          </a:xfrm>
          <a:prstGeom prst="straightConnector1">
            <a:avLst/>
          </a:prstGeom>
          <a:noFill/>
          <a:ln cap="flat" cmpd="sng" w="9525">
            <a:solidFill>
              <a:schemeClr val="dk1"/>
            </a:solidFill>
            <a:prstDash val="solid"/>
            <a:round/>
            <a:headEnd len="med" w="med" type="none"/>
            <a:tailEnd len="med" w="med" type="triangle"/>
          </a:ln>
        </p:spPr>
      </p:cxnSp>
      <p:cxnSp>
        <p:nvCxnSpPr>
          <p:cNvPr id="9040" name="Google Shape;9040;p1452"/>
          <p:cNvCxnSpPr/>
          <p:nvPr/>
        </p:nvCxnSpPr>
        <p:spPr>
          <a:xfrm>
            <a:off x="8054505" y="2069336"/>
            <a:ext cx="598840" cy="69380"/>
          </a:xfrm>
          <a:prstGeom prst="straightConnector1">
            <a:avLst/>
          </a:prstGeom>
          <a:noFill/>
          <a:ln cap="flat" cmpd="sng" w="9525">
            <a:solidFill>
              <a:schemeClr val="dk1"/>
            </a:solidFill>
            <a:prstDash val="solid"/>
            <a:round/>
            <a:headEnd len="med" w="med" type="none"/>
            <a:tailEnd len="med" w="med" type="triangle"/>
          </a:ln>
        </p:spPr>
      </p:cxnSp>
      <p:sp>
        <p:nvSpPr>
          <p:cNvPr id="9041" name="Google Shape;9041;p1452"/>
          <p:cNvSpPr txBox="1"/>
          <p:nvPr/>
        </p:nvSpPr>
        <p:spPr>
          <a:xfrm>
            <a:off x="8027165" y="1523412"/>
            <a:ext cx="283398" cy="70750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concentric anvil-layer waves</a:t>
            </a:r>
            <a:endParaRPr/>
          </a:p>
        </p:txBody>
      </p:sp>
      <p:cxnSp>
        <p:nvCxnSpPr>
          <p:cNvPr id="9042" name="Google Shape;9042;p1452"/>
          <p:cNvCxnSpPr/>
          <p:nvPr/>
        </p:nvCxnSpPr>
        <p:spPr>
          <a:xfrm flipH="1">
            <a:off x="7927505" y="1592792"/>
            <a:ext cx="99660" cy="9995"/>
          </a:xfrm>
          <a:prstGeom prst="straightConnector1">
            <a:avLst/>
          </a:prstGeom>
          <a:noFill/>
          <a:ln cap="flat" cmpd="sng" w="9525">
            <a:solidFill>
              <a:schemeClr val="dk1"/>
            </a:solidFill>
            <a:prstDash val="solid"/>
            <a:round/>
            <a:headEnd len="med" w="med" type="none"/>
            <a:tailEnd len="med" w="med" type="triangle"/>
          </a:ln>
        </p:spPr>
      </p:cxnSp>
      <p:sp>
        <p:nvSpPr>
          <p:cNvPr id="9043" name="Google Shape;9043;p1452"/>
          <p:cNvSpPr txBox="1"/>
          <p:nvPr/>
        </p:nvSpPr>
        <p:spPr>
          <a:xfrm>
            <a:off x="7764051" y="1439334"/>
            <a:ext cx="580614"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044" name="Google Shape;9044;p1452"/>
          <p:cNvSpPr txBox="1"/>
          <p:nvPr/>
        </p:nvSpPr>
        <p:spPr>
          <a:xfrm>
            <a:off x="7814028" y="1425223"/>
            <a:ext cx="1067921"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4">
                <a:solidFill>
                  <a:srgbClr val="3333CC"/>
                </a:solidFill>
                <a:latin typeface="Times New Roman"/>
                <a:ea typeface="Times New Roman"/>
                <a:cs typeface="Times New Roman"/>
                <a:sym typeface="Times New Roman"/>
              </a:rPr>
              <a:t>Higher Spatial Resolution Channels</a:t>
            </a:r>
            <a:endParaRPr b="1" sz="444">
              <a:solidFill>
                <a:srgbClr val="000000"/>
              </a:solidFill>
              <a:latin typeface="Times New Roman"/>
              <a:ea typeface="Times New Roman"/>
              <a:cs typeface="Times New Roman"/>
              <a:sym typeface="Times New Roman"/>
            </a:endParaRPr>
          </a:p>
        </p:txBody>
      </p:sp>
      <p:sp>
        <p:nvSpPr>
          <p:cNvPr id="9045" name="Google Shape;9045;p1452"/>
          <p:cNvSpPr txBox="1"/>
          <p:nvPr/>
        </p:nvSpPr>
        <p:spPr>
          <a:xfrm>
            <a:off x="8222368" y="2328333"/>
            <a:ext cx="571500" cy="1492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5">
                <a:solidFill>
                  <a:srgbClr val="000000"/>
                </a:solidFill>
                <a:latin typeface="Times New Roman"/>
                <a:ea typeface="Times New Roman"/>
                <a:cs typeface="Times New Roman"/>
                <a:sym typeface="Times New Roman"/>
              </a:rPr>
              <a:t>http://cimss.ssec.wisc.edu/goes/misc/000525.html</a:t>
            </a:r>
            <a:endParaRPr/>
          </a:p>
        </p:txBody>
      </p:sp>
      <p:sp>
        <p:nvSpPr>
          <p:cNvPr id="9046" name="Google Shape;9046;p1452"/>
          <p:cNvSpPr txBox="1"/>
          <p:nvPr/>
        </p:nvSpPr>
        <p:spPr>
          <a:xfrm>
            <a:off x="5743222" y="5371630"/>
            <a:ext cx="473206" cy="7075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Payload:</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GLM</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ABI</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HES-CW</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HES-SNDR</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SIS</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SEISS</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MAG</a:t>
            </a:r>
            <a:r>
              <a:rPr lang="en-US" sz="444">
                <a:solidFill>
                  <a:srgbClr val="3333CC"/>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AUX</a:t>
            </a:r>
            <a:endParaRPr/>
          </a:p>
        </p:txBody>
      </p:sp>
      <p:sp>
        <p:nvSpPr>
          <p:cNvPr id="9047" name="Google Shape;9047;p1452"/>
          <p:cNvSpPr txBox="1"/>
          <p:nvPr/>
        </p:nvSpPr>
        <p:spPr>
          <a:xfrm>
            <a:off x="1425222" y="4473810"/>
            <a:ext cx="473206" cy="5707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Payload:</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ABI</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HES-CW</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HES-SNDR</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GLM</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SIS</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AUX</a:t>
            </a:r>
            <a:endParaRPr/>
          </a:p>
        </p:txBody>
      </p:sp>
      <p:sp>
        <p:nvSpPr>
          <p:cNvPr id="9048" name="Google Shape;9048;p1452"/>
          <p:cNvSpPr txBox="1"/>
          <p:nvPr/>
        </p:nvSpPr>
        <p:spPr>
          <a:xfrm>
            <a:off x="4995333" y="1763889"/>
            <a:ext cx="473206" cy="7075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Payload:</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ABI</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HES-SNDR</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GLM</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HES-CW</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SIS</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SEISS</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MAG</a:t>
            </a:r>
            <a:r>
              <a:rPr b="1" lang="en-US" sz="444">
                <a:solidFill>
                  <a:srgbClr val="3333CC"/>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AUX</a:t>
            </a:r>
            <a:endParaRPr/>
          </a:p>
        </p:txBody>
      </p:sp>
      <p:sp>
        <p:nvSpPr>
          <p:cNvPr id="9049" name="Google Shape;9049;p1452"/>
          <p:cNvSpPr txBox="1"/>
          <p:nvPr/>
        </p:nvSpPr>
        <p:spPr>
          <a:xfrm>
            <a:off x="1637771" y="1890889"/>
            <a:ext cx="423514" cy="3657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Payload:</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HES-CW </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ABI</a:t>
            </a:r>
            <a:endParaRPr/>
          </a:p>
          <a:p>
            <a:pPr indent="0" lvl="0" marL="0" marR="0" rtl="0" algn="l">
              <a:spcBef>
                <a:spcPts val="0"/>
              </a:spcBef>
              <a:spcAft>
                <a:spcPts val="0"/>
              </a:spcAft>
              <a:buNone/>
            </a:pPr>
            <a:r>
              <a:rPr b="1" i="1" lang="en-US" sz="444">
                <a:solidFill>
                  <a:srgbClr val="3333CC"/>
                </a:solidFill>
                <a:latin typeface="Times New Roman"/>
                <a:ea typeface="Times New Roman"/>
                <a:cs typeface="Times New Roman"/>
                <a:sym typeface="Times New Roman"/>
              </a:rPr>
              <a:t>AUX</a:t>
            </a:r>
            <a:endParaRPr/>
          </a:p>
        </p:txBody>
      </p:sp>
      <p:sp>
        <p:nvSpPr>
          <p:cNvPr id="9050" name="Google Shape;9050;p1452"/>
          <p:cNvSpPr txBox="1"/>
          <p:nvPr/>
        </p:nvSpPr>
        <p:spPr>
          <a:xfrm>
            <a:off x="225778" y="1072445"/>
            <a:ext cx="3273778" cy="719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14">
                <a:solidFill>
                  <a:srgbClr val="000000"/>
                </a:solidFill>
                <a:latin typeface="Times New Roman"/>
                <a:ea typeface="Times New Roman"/>
                <a:cs typeface="Times New Roman"/>
                <a:sym typeface="Times New Roman"/>
              </a:rPr>
              <a:t>Timothy J. Schmit, </a:t>
            </a:r>
            <a:r>
              <a:rPr b="1" lang="en-US" sz="593">
                <a:solidFill>
                  <a:srgbClr val="000000"/>
                </a:solidFill>
                <a:latin typeface="Times New Roman"/>
                <a:ea typeface="Times New Roman"/>
                <a:cs typeface="Times New Roman"/>
                <a:sym typeface="Times New Roman"/>
              </a:rPr>
              <a:t>NOAA/NESDIS/STAR (Satellite Applications</a:t>
            </a:r>
            <a:r>
              <a:rPr lang="en-US" sz="593">
                <a:solidFill>
                  <a:srgbClr val="000000"/>
                </a:solidFill>
                <a:latin typeface="Times New Roman"/>
                <a:ea typeface="Times New Roman"/>
                <a:cs typeface="Times New Roman"/>
                <a:sym typeface="Times New Roman"/>
              </a:rPr>
              <a:t> </a:t>
            </a:r>
            <a:r>
              <a:rPr b="1" lang="en-US" sz="593">
                <a:solidFill>
                  <a:srgbClr val="000000"/>
                </a:solidFill>
                <a:latin typeface="Times New Roman"/>
                <a:ea typeface="Times New Roman"/>
                <a:cs typeface="Times New Roman"/>
                <a:sym typeface="Times New Roman"/>
              </a:rPr>
              <a:t>and</a:t>
            </a:r>
            <a:r>
              <a:rPr lang="en-US" sz="593">
                <a:solidFill>
                  <a:srgbClr val="000000"/>
                </a:solidFill>
                <a:latin typeface="Times New Roman"/>
                <a:ea typeface="Times New Roman"/>
                <a:cs typeface="Times New Roman"/>
                <a:sym typeface="Times New Roman"/>
              </a:rPr>
              <a:t> </a:t>
            </a:r>
            <a:r>
              <a:rPr b="1" lang="en-US" sz="593">
                <a:solidFill>
                  <a:srgbClr val="000000"/>
                </a:solidFill>
                <a:latin typeface="Times New Roman"/>
                <a:ea typeface="Times New Roman"/>
                <a:cs typeface="Times New Roman"/>
                <a:sym typeface="Times New Roman"/>
              </a:rPr>
              <a:t>Research)</a:t>
            </a:r>
            <a:endParaRPr/>
          </a:p>
          <a:p>
            <a:pPr indent="0" lvl="0" marL="0" marR="0" rtl="0" algn="l">
              <a:spcBef>
                <a:spcPts val="0"/>
              </a:spcBef>
              <a:spcAft>
                <a:spcPts val="0"/>
              </a:spcAft>
              <a:buNone/>
            </a:pPr>
            <a:r>
              <a:rPr b="1" lang="en-US" sz="814">
                <a:solidFill>
                  <a:srgbClr val="000000"/>
                </a:solidFill>
                <a:latin typeface="Times New Roman"/>
                <a:ea typeface="Times New Roman"/>
                <a:cs typeface="Times New Roman"/>
                <a:sym typeface="Times New Roman"/>
              </a:rPr>
              <a:t>W. P. Menzel, </a:t>
            </a:r>
            <a:r>
              <a:rPr b="1" lang="en-US" sz="593">
                <a:solidFill>
                  <a:srgbClr val="000000"/>
                </a:solidFill>
                <a:latin typeface="Times New Roman"/>
                <a:ea typeface="Times New Roman"/>
                <a:cs typeface="Times New Roman"/>
                <a:sym typeface="Times New Roman"/>
              </a:rPr>
              <a:t>NOAA/NESDIS/STAR (Satellite Applications and Research)</a:t>
            </a:r>
            <a:endParaRPr/>
          </a:p>
          <a:p>
            <a:pPr indent="0" lvl="0" marL="0" marR="0" rtl="0" algn="l">
              <a:spcBef>
                <a:spcPts val="0"/>
              </a:spcBef>
              <a:spcAft>
                <a:spcPts val="0"/>
              </a:spcAft>
              <a:buNone/>
            </a:pPr>
            <a:r>
              <a:rPr b="1" lang="en-US" sz="814">
                <a:solidFill>
                  <a:srgbClr val="000000"/>
                </a:solidFill>
                <a:latin typeface="Times New Roman"/>
                <a:ea typeface="Times New Roman"/>
                <a:cs typeface="Times New Roman"/>
                <a:sym typeface="Times New Roman"/>
              </a:rPr>
              <a:t>James J. Gurka, </a:t>
            </a:r>
            <a:r>
              <a:rPr b="1" lang="en-US" sz="593">
                <a:solidFill>
                  <a:srgbClr val="000000"/>
                </a:solidFill>
                <a:latin typeface="Times New Roman"/>
                <a:ea typeface="Times New Roman"/>
                <a:cs typeface="Times New Roman"/>
                <a:sym typeface="Times New Roman"/>
              </a:rPr>
              <a:t>NOAA/NESDIS/OSD (Office of Systems Development)</a:t>
            </a:r>
            <a:endParaRPr/>
          </a:p>
          <a:p>
            <a:pPr indent="0" lvl="0" marL="0" marR="0" rtl="0" algn="l">
              <a:spcBef>
                <a:spcPts val="0"/>
              </a:spcBef>
              <a:spcAft>
                <a:spcPts val="0"/>
              </a:spcAft>
              <a:buNone/>
            </a:pPr>
            <a:r>
              <a:rPr b="1" lang="en-US" sz="814">
                <a:solidFill>
                  <a:srgbClr val="000000"/>
                </a:solidFill>
                <a:latin typeface="Times New Roman"/>
                <a:ea typeface="Times New Roman"/>
                <a:cs typeface="Times New Roman"/>
                <a:sym typeface="Times New Roman"/>
              </a:rPr>
              <a:t>Jun Li, Mat Gunshor </a:t>
            </a:r>
            <a:r>
              <a:rPr b="1" lang="en-US" sz="593">
                <a:solidFill>
                  <a:srgbClr val="000000"/>
                </a:solidFill>
                <a:latin typeface="Times New Roman"/>
                <a:ea typeface="Times New Roman"/>
                <a:cs typeface="Times New Roman"/>
                <a:sym typeface="Times New Roman"/>
              </a:rPr>
              <a:t>CIMSS (Cooperative Institute for Meteorological Satellite Studies)</a:t>
            </a:r>
            <a:endParaRPr/>
          </a:p>
          <a:p>
            <a:pPr indent="0" lvl="0" marL="0" marR="0" rtl="0" algn="l">
              <a:spcBef>
                <a:spcPts val="0"/>
              </a:spcBef>
              <a:spcAft>
                <a:spcPts val="0"/>
              </a:spcAft>
              <a:buNone/>
            </a:pPr>
            <a:r>
              <a:rPr b="1" lang="en-US" sz="814">
                <a:solidFill>
                  <a:srgbClr val="000000"/>
                </a:solidFill>
                <a:latin typeface="Times New Roman"/>
                <a:ea typeface="Times New Roman"/>
                <a:cs typeface="Times New Roman"/>
                <a:sym typeface="Times New Roman"/>
              </a:rPr>
              <a:t>Steven Hill</a:t>
            </a:r>
            <a:r>
              <a:rPr b="1" lang="en-US" sz="593">
                <a:solidFill>
                  <a:srgbClr val="000000"/>
                </a:solidFill>
                <a:latin typeface="Times New Roman"/>
                <a:ea typeface="Times New Roman"/>
                <a:cs typeface="Times New Roman"/>
                <a:sym typeface="Times New Roman"/>
              </a:rPr>
              <a:t>, NOAA/NWS/NCEP Space Environment Center (SEC), Boulder, CO</a:t>
            </a:r>
            <a:endParaRPr/>
          </a:p>
        </p:txBody>
      </p:sp>
      <p:sp>
        <p:nvSpPr>
          <p:cNvPr id="9051" name="Google Shape;9051;p1452"/>
          <p:cNvSpPr txBox="1"/>
          <p:nvPr/>
        </p:nvSpPr>
        <p:spPr>
          <a:xfrm>
            <a:off x="1368778" y="2181637"/>
            <a:ext cx="3397084" cy="223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0000"/>
                </a:solidFill>
                <a:latin typeface="Verdana"/>
                <a:ea typeface="Verdana"/>
                <a:cs typeface="Verdana"/>
                <a:sym typeface="Verdana"/>
              </a:rPr>
              <a:t>Protect, restore, and manage the use of coastal and ocean resources through ecosystem-based management </a:t>
            </a:r>
            <a:endParaRPr/>
          </a:p>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052" name="Google Shape;9052;p1452"/>
          <p:cNvSpPr txBox="1"/>
          <p:nvPr/>
        </p:nvSpPr>
        <p:spPr>
          <a:xfrm>
            <a:off x="1763889" y="3016838"/>
            <a:ext cx="1104489" cy="9805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6600"/>
                </a:solidFill>
                <a:latin typeface="Verdana"/>
                <a:ea typeface="Verdana"/>
                <a:cs typeface="Verdana"/>
                <a:sym typeface="Verdana"/>
              </a:rPr>
              <a:t>The Ecosystems NOAA goal includes:</a:t>
            </a:r>
            <a:endParaRPr/>
          </a:p>
          <a:p>
            <a:pPr indent="0" lvl="0" marL="0" marR="0" rtl="0" algn="l">
              <a:spcBef>
                <a:spcPts val="0"/>
              </a:spcBef>
              <a:spcAft>
                <a:spcPts val="0"/>
              </a:spcAft>
              <a:buNone/>
            </a:pPr>
            <a:r>
              <a:t/>
            </a:r>
            <a:endParaRPr b="1" i="1" sz="148">
              <a:solidFill>
                <a:srgbClr val="006600"/>
              </a:solidFill>
              <a:latin typeface="Verdana"/>
              <a:ea typeface="Verdana"/>
              <a:cs typeface="Verdana"/>
              <a:sym typeface="Verdana"/>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Corals</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Ecosystem Research </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Habitat Restoration</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Coastal Resource Management</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Invasive Species</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Undersea Research and Exploration</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Protected Species Management</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Protected Areas </a:t>
            </a:r>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Fisheries Management</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Aquaculture</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Enforcement</a:t>
            </a:r>
            <a:br>
              <a:rPr b="1" i="1" lang="en-US" sz="370">
                <a:solidFill>
                  <a:srgbClr val="006600"/>
                </a:solidFill>
                <a:latin typeface="Verdana"/>
                <a:ea typeface="Verdana"/>
                <a:cs typeface="Verdana"/>
                <a:sym typeface="Verdana"/>
              </a:rPr>
            </a:br>
            <a:endParaRPr b="1" i="1" sz="370">
              <a:solidFill>
                <a:srgbClr val="006600"/>
              </a:solidFill>
              <a:latin typeface="Verdana"/>
              <a:ea typeface="Verdana"/>
              <a:cs typeface="Verdana"/>
              <a:sym typeface="Verdana"/>
            </a:endParaRPr>
          </a:p>
        </p:txBody>
      </p:sp>
      <p:sp>
        <p:nvSpPr>
          <p:cNvPr id="9053" name="Google Shape;9053;p1452"/>
          <p:cNvSpPr txBox="1"/>
          <p:nvPr/>
        </p:nvSpPr>
        <p:spPr>
          <a:xfrm>
            <a:off x="1687160" y="4360333"/>
            <a:ext cx="2842445" cy="154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0000"/>
                </a:solidFill>
                <a:latin typeface="Verdana"/>
                <a:ea typeface="Verdana"/>
                <a:cs typeface="Verdana"/>
                <a:sym typeface="Verdana"/>
              </a:rPr>
              <a:t>Understand climate variability and change to enhance society’s ability to plan and respond</a:t>
            </a:r>
            <a:endParaRPr/>
          </a:p>
        </p:txBody>
      </p:sp>
      <p:sp>
        <p:nvSpPr>
          <p:cNvPr id="9054" name="Google Shape;9054;p1452"/>
          <p:cNvSpPr txBox="1"/>
          <p:nvPr/>
        </p:nvSpPr>
        <p:spPr>
          <a:xfrm>
            <a:off x="3102387" y="5658556"/>
            <a:ext cx="1143262" cy="4624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6600"/>
                </a:solidFill>
                <a:latin typeface="Verdana"/>
                <a:ea typeface="Verdana"/>
                <a:cs typeface="Verdana"/>
                <a:sym typeface="Verdana"/>
              </a:rPr>
              <a:t>The Climate NOAA goal includes:</a:t>
            </a:r>
            <a:endParaRPr/>
          </a:p>
          <a:p>
            <a:pPr indent="0" lvl="0" marL="0" marR="0" rtl="0" algn="l">
              <a:spcBef>
                <a:spcPts val="0"/>
              </a:spcBef>
              <a:spcAft>
                <a:spcPts val="0"/>
              </a:spcAft>
              <a:buNone/>
            </a:pPr>
            <a:r>
              <a:t/>
            </a:r>
            <a:endParaRPr b="1" sz="148">
              <a:solidFill>
                <a:srgbClr val="006600"/>
              </a:solidFill>
              <a:latin typeface="Verdana"/>
              <a:ea typeface="Verdana"/>
              <a:cs typeface="Verdana"/>
              <a:sym typeface="Verdana"/>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Climate Observations and Analysis</a:t>
            </a:r>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Climate and Ecosystems </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Climate Forcing</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Climate Predictions and Projections</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Climate Information for Decisions</a:t>
            </a:r>
            <a:endParaRPr/>
          </a:p>
        </p:txBody>
      </p:sp>
      <p:sp>
        <p:nvSpPr>
          <p:cNvPr id="9055" name="Google Shape;9055;p1452"/>
          <p:cNvSpPr txBox="1"/>
          <p:nvPr/>
        </p:nvSpPr>
        <p:spPr>
          <a:xfrm>
            <a:off x="5291667" y="2263364"/>
            <a:ext cx="1853392" cy="154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0000"/>
                </a:solidFill>
                <a:latin typeface="Verdana"/>
                <a:ea typeface="Verdana"/>
                <a:cs typeface="Verdana"/>
                <a:sym typeface="Verdana"/>
              </a:rPr>
              <a:t>Serve society’s needs for weather and water information</a:t>
            </a:r>
            <a:endParaRPr/>
          </a:p>
        </p:txBody>
      </p:sp>
      <p:sp>
        <p:nvSpPr>
          <p:cNvPr id="9056" name="Google Shape;9056;p1452"/>
          <p:cNvSpPr txBox="1"/>
          <p:nvPr/>
        </p:nvSpPr>
        <p:spPr>
          <a:xfrm>
            <a:off x="6585773" y="2878667"/>
            <a:ext cx="1333500" cy="6958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6600"/>
                </a:solidFill>
                <a:latin typeface="Verdana"/>
                <a:ea typeface="Verdana"/>
                <a:cs typeface="Verdana"/>
                <a:sym typeface="Verdana"/>
              </a:rPr>
              <a:t>The Weather/Water NOAA goal includes:</a:t>
            </a:r>
            <a:endParaRPr/>
          </a:p>
          <a:p>
            <a:pPr indent="0" lvl="0" marL="0" marR="0" rtl="0" algn="l">
              <a:spcBef>
                <a:spcPts val="0"/>
              </a:spcBef>
              <a:spcAft>
                <a:spcPts val="0"/>
              </a:spcAft>
              <a:buNone/>
            </a:pPr>
            <a:r>
              <a:t/>
            </a:r>
            <a:endParaRPr b="1" sz="148">
              <a:solidFill>
                <a:srgbClr val="006600"/>
              </a:solidFill>
              <a:latin typeface="Verdana"/>
              <a:ea typeface="Verdana"/>
              <a:cs typeface="Verdana"/>
              <a:sym typeface="Verdana"/>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Local Forecasts and Warnings</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Tropical Storm Program</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Space Weather</a:t>
            </a:r>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Air Quality</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Environmental Modeling</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Hydrology – Rivers, Lakes, and Floods</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Weather and Water Science and Technology Infusion Program</a:t>
            </a:r>
            <a:endParaRPr/>
          </a:p>
        </p:txBody>
      </p:sp>
      <p:sp>
        <p:nvSpPr>
          <p:cNvPr id="9057" name="Google Shape;9057;p1452"/>
          <p:cNvSpPr txBox="1"/>
          <p:nvPr/>
        </p:nvSpPr>
        <p:spPr>
          <a:xfrm>
            <a:off x="4797778" y="4247444"/>
            <a:ext cx="3411511" cy="154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0000"/>
                </a:solidFill>
                <a:latin typeface="Verdana"/>
                <a:ea typeface="Verdana"/>
                <a:cs typeface="Verdana"/>
                <a:sym typeface="Verdana"/>
              </a:rPr>
              <a:t>Support the Nation’s commerce with information for safe, efficient, and environmentally sound transportation</a:t>
            </a:r>
            <a:endParaRPr sz="444">
              <a:solidFill>
                <a:srgbClr val="000000"/>
              </a:solidFill>
              <a:latin typeface="Times New Roman"/>
              <a:ea typeface="Times New Roman"/>
              <a:cs typeface="Times New Roman"/>
              <a:sym typeface="Times New Roman"/>
            </a:endParaRPr>
          </a:p>
        </p:txBody>
      </p:sp>
      <p:sp>
        <p:nvSpPr>
          <p:cNvPr id="9058" name="Google Shape;9058;p1452"/>
          <p:cNvSpPr txBox="1"/>
          <p:nvPr/>
        </p:nvSpPr>
        <p:spPr>
          <a:xfrm>
            <a:off x="7831667" y="5376333"/>
            <a:ext cx="1143000" cy="832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7">
                <a:solidFill>
                  <a:srgbClr val="006600"/>
                </a:solidFill>
                <a:latin typeface="Verdana"/>
                <a:ea typeface="Verdana"/>
                <a:cs typeface="Verdana"/>
                <a:sym typeface="Verdana"/>
              </a:rPr>
              <a:t>The Commerce NOAA goal includes:</a:t>
            </a:r>
            <a:endParaRPr/>
          </a:p>
          <a:p>
            <a:pPr indent="0" lvl="0" marL="0" marR="0" rtl="0" algn="l">
              <a:spcBef>
                <a:spcPts val="0"/>
              </a:spcBef>
              <a:spcAft>
                <a:spcPts val="0"/>
              </a:spcAft>
              <a:buNone/>
            </a:pPr>
            <a:r>
              <a:t/>
            </a:r>
            <a:endParaRPr b="1" sz="148">
              <a:solidFill>
                <a:srgbClr val="006600"/>
              </a:solidFill>
              <a:latin typeface="Verdana"/>
              <a:ea typeface="Verdana"/>
              <a:cs typeface="Verdana"/>
              <a:sym typeface="Verdana"/>
            </a:endParaRPr>
          </a:p>
          <a:p>
            <a:pPr indent="0" lvl="0" marL="0" marR="0" rtl="0" algn="l">
              <a:spcBef>
                <a:spcPts val="0"/>
              </a:spcBef>
              <a:spcAft>
                <a:spcPts val="0"/>
              </a:spcAft>
              <a:buNone/>
            </a:pPr>
            <a:br>
              <a:rPr b="1" i="1" lang="en-US" sz="148">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Aviation Weather</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Marine Weather</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Marine Transportation Services</a:t>
            </a:r>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NOAA Emergency Response</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Geodesy</a:t>
            </a:r>
            <a:endParaRPr/>
          </a:p>
          <a:p>
            <a:pPr indent="0" lvl="0" marL="0" marR="0" rtl="0" algn="l">
              <a:spcBef>
                <a:spcPts val="0"/>
              </a:spcBef>
              <a:spcAft>
                <a:spcPts val="0"/>
              </a:spcAft>
              <a:buNone/>
            </a:pPr>
            <a:r>
              <a:rPr b="1" i="1" lang="en-US" sz="370">
                <a:solidFill>
                  <a:srgbClr val="006600"/>
                </a:solidFill>
                <a:latin typeface="Verdana"/>
                <a:ea typeface="Verdana"/>
                <a:cs typeface="Verdana"/>
                <a:sym typeface="Verdana"/>
              </a:rPr>
              <a:t>Commercial and Remote Sensing Licensing</a:t>
            </a:r>
            <a:br>
              <a:rPr b="1" i="1" lang="en-US" sz="370">
                <a:solidFill>
                  <a:srgbClr val="006600"/>
                </a:solidFill>
                <a:latin typeface="Verdana"/>
                <a:ea typeface="Verdana"/>
                <a:cs typeface="Verdana"/>
                <a:sym typeface="Verdana"/>
              </a:rPr>
            </a:br>
            <a:r>
              <a:rPr b="1" i="1" lang="en-US" sz="370">
                <a:solidFill>
                  <a:srgbClr val="006600"/>
                </a:solidFill>
                <a:latin typeface="Verdana"/>
                <a:ea typeface="Verdana"/>
                <a:cs typeface="Verdana"/>
                <a:sym typeface="Verdana"/>
              </a:rPr>
              <a:t>Commerce and Transportation Science and Technology Infusion Program</a:t>
            </a:r>
            <a:endParaRPr/>
          </a:p>
        </p:txBody>
      </p:sp>
      <p:sp>
        <p:nvSpPr>
          <p:cNvPr id="9059" name="Google Shape;9059;p1452"/>
          <p:cNvSpPr txBox="1"/>
          <p:nvPr/>
        </p:nvSpPr>
        <p:spPr>
          <a:xfrm>
            <a:off x="176977" y="1707445"/>
            <a:ext cx="416924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000">
                <a:solidFill>
                  <a:srgbClr val="000000"/>
                </a:solidFill>
                <a:latin typeface="Times New Roman"/>
                <a:ea typeface="Times New Roman"/>
                <a:cs typeface="Times New Roman"/>
                <a:sym typeface="Times New Roman"/>
              </a:rPr>
              <a:t>“The planet’s daily pulse is observed from the geostationary perspective”</a:t>
            </a:r>
            <a:endParaRPr/>
          </a:p>
        </p:txBody>
      </p:sp>
      <p:pic>
        <p:nvPicPr>
          <p:cNvPr id="9060" name="Google Shape;9060;p1452"/>
          <p:cNvPicPr preferRelativeResize="0"/>
          <p:nvPr/>
        </p:nvPicPr>
        <p:blipFill rotWithShape="1">
          <a:blip r:embed="rId15">
            <a:alphaModFix/>
          </a:blip>
          <a:srcRect b="0" l="0" r="0" t="0"/>
          <a:stretch/>
        </p:blipFill>
        <p:spPr>
          <a:xfrm>
            <a:off x="296333" y="4621683"/>
            <a:ext cx="1023644" cy="632648"/>
          </a:xfrm>
          <a:prstGeom prst="rect">
            <a:avLst/>
          </a:prstGeom>
          <a:noFill/>
          <a:ln>
            <a:noFill/>
          </a:ln>
        </p:spPr>
      </p:pic>
      <p:grpSp>
        <p:nvGrpSpPr>
          <p:cNvPr id="9061" name="Google Shape;9061;p1452"/>
          <p:cNvGrpSpPr/>
          <p:nvPr/>
        </p:nvGrpSpPr>
        <p:grpSpPr>
          <a:xfrm>
            <a:off x="155222" y="2943343"/>
            <a:ext cx="1491781" cy="979546"/>
            <a:chOff x="528" y="8716"/>
            <a:chExt cx="5074" cy="3332"/>
          </a:xfrm>
        </p:grpSpPr>
        <p:pic>
          <p:nvPicPr>
            <p:cNvPr id="9062" name="Google Shape;9062;p1452"/>
            <p:cNvPicPr preferRelativeResize="0"/>
            <p:nvPr/>
          </p:nvPicPr>
          <p:blipFill rotWithShape="1">
            <a:blip r:embed="rId16">
              <a:alphaModFix/>
            </a:blip>
            <a:srcRect b="0" l="4118" r="0" t="0"/>
            <a:stretch/>
          </p:blipFill>
          <p:spPr>
            <a:xfrm>
              <a:off x="528" y="8716"/>
              <a:ext cx="4749" cy="3332"/>
            </a:xfrm>
            <a:prstGeom prst="rect">
              <a:avLst/>
            </a:prstGeom>
            <a:noFill/>
            <a:ln>
              <a:noFill/>
            </a:ln>
          </p:spPr>
        </p:pic>
        <p:sp>
          <p:nvSpPr>
            <p:cNvPr id="9063" name="Google Shape;9063;p1452"/>
            <p:cNvSpPr txBox="1"/>
            <p:nvPr/>
          </p:nvSpPr>
          <p:spPr>
            <a:xfrm rot="-5395754">
              <a:off x="4258" y="10439"/>
              <a:ext cx="2275" cy="4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5">
                  <a:solidFill>
                    <a:srgbClr val="000000"/>
                  </a:solidFill>
                  <a:latin typeface="Times New Roman"/>
                  <a:ea typeface="Times New Roman"/>
                  <a:cs typeface="Times New Roman"/>
                  <a:sym typeface="Times New Roman"/>
                </a:rPr>
                <a:t>http://www.ssec.wisc.edu/~gumley/modis_gallery/</a:t>
              </a:r>
              <a:endParaRPr/>
            </a:p>
          </p:txBody>
        </p:sp>
      </p:grpSp>
      <p:sp>
        <p:nvSpPr>
          <p:cNvPr id="9064" name="Google Shape;9064;p1452"/>
          <p:cNvSpPr txBox="1"/>
          <p:nvPr/>
        </p:nvSpPr>
        <p:spPr>
          <a:xfrm>
            <a:off x="1047750" y="6350000"/>
            <a:ext cx="184731"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065" name="Google Shape;9065;p1452"/>
          <p:cNvSpPr txBox="1"/>
          <p:nvPr/>
        </p:nvSpPr>
        <p:spPr>
          <a:xfrm>
            <a:off x="197555" y="5235222"/>
            <a:ext cx="1340556" cy="10036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44">
                <a:solidFill>
                  <a:srgbClr val="000000"/>
                </a:solidFill>
                <a:latin typeface="Times New Roman"/>
                <a:ea typeface="Times New Roman"/>
                <a:cs typeface="Times New Roman"/>
                <a:sym typeface="Times New Roman"/>
              </a:rPr>
              <a:t>Payload key:</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ABI</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Advanced Baseline Imager</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HES</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Hyperspectral Environmental Suite </a:t>
            </a:r>
            <a:endParaRPr/>
          </a:p>
          <a:p>
            <a:pPr indent="0" lvl="0" marL="0" marR="0" rtl="0" algn="l">
              <a:spcBef>
                <a:spcPts val="0"/>
              </a:spcBef>
              <a:spcAft>
                <a:spcPts val="0"/>
              </a:spcAft>
              <a:buNone/>
            </a:pPr>
            <a:r>
              <a:rPr lang="en-US" sz="370">
                <a:solidFill>
                  <a:srgbClr val="000000"/>
                </a:solidFill>
                <a:latin typeface="Times New Roman"/>
                <a:ea typeface="Times New Roman"/>
                <a:cs typeface="Times New Roman"/>
                <a:sym typeface="Times New Roman"/>
              </a:rPr>
              <a:t>	      Sounder (SNDR) and Coastal Waters (CW)</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GLM</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Geostationary Lightning Mapper</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SIS</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Solar Imaging Suite</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SEISS</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Space Environment In-Situ Suite</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MAG</a:t>
            </a:r>
            <a:r>
              <a:rPr lang="en-US" sz="444">
                <a:solidFill>
                  <a:srgbClr val="000000"/>
                </a:solidFill>
                <a:latin typeface="Times New Roman"/>
                <a:ea typeface="Times New Roman"/>
                <a:cs typeface="Times New Roman"/>
                <a:sym typeface="Times New Roman"/>
              </a:rPr>
              <a:t> – </a:t>
            </a:r>
            <a:r>
              <a:rPr lang="en-US" sz="370">
                <a:solidFill>
                  <a:srgbClr val="000000"/>
                </a:solidFill>
                <a:latin typeface="Times New Roman"/>
                <a:ea typeface="Times New Roman"/>
                <a:cs typeface="Times New Roman"/>
                <a:sym typeface="Times New Roman"/>
              </a:rPr>
              <a:t>Magnetometer</a:t>
            </a:r>
            <a:r>
              <a:rPr lang="en-US" sz="444">
                <a:solidFill>
                  <a:srgbClr val="000000"/>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444">
                <a:solidFill>
                  <a:srgbClr val="3333CC"/>
                </a:solidFill>
                <a:latin typeface="Times New Roman"/>
                <a:ea typeface="Times New Roman"/>
                <a:cs typeface="Times New Roman"/>
                <a:sym typeface="Times New Roman"/>
              </a:rPr>
              <a:t>AUX</a:t>
            </a:r>
            <a:r>
              <a:rPr lang="en-US" sz="444">
                <a:solidFill>
                  <a:srgbClr val="000000"/>
                </a:solidFill>
                <a:latin typeface="Times New Roman"/>
                <a:ea typeface="Times New Roman"/>
                <a:cs typeface="Times New Roman"/>
                <a:sym typeface="Times New Roman"/>
              </a:rPr>
              <a:t> – Auxiliary Services </a:t>
            </a:r>
            <a:endParaRPr/>
          </a:p>
          <a:p>
            <a:pPr indent="0" lvl="0" marL="0" marR="0" rtl="0" algn="l">
              <a:spcBef>
                <a:spcPts val="0"/>
              </a:spcBef>
              <a:spcAft>
                <a:spcPts val="0"/>
              </a:spcAft>
              <a:buNone/>
            </a:pPr>
            <a:r>
              <a:rPr lang="en-US" sz="370">
                <a:solidFill>
                  <a:srgbClr val="000000"/>
                </a:solidFill>
                <a:latin typeface="Times New Roman"/>
                <a:ea typeface="Times New Roman"/>
                <a:cs typeface="Times New Roman"/>
                <a:sym typeface="Times New Roman"/>
              </a:rPr>
              <a:t>	LRIT-- Low Rate Information transmission </a:t>
            </a:r>
            <a:endParaRPr/>
          </a:p>
          <a:p>
            <a:pPr indent="0" lvl="0" marL="0" marR="0" rtl="0" algn="l">
              <a:spcBef>
                <a:spcPts val="0"/>
              </a:spcBef>
              <a:spcAft>
                <a:spcPts val="0"/>
              </a:spcAft>
              <a:buNone/>
            </a:pPr>
            <a:r>
              <a:rPr lang="en-US" sz="370">
                <a:solidFill>
                  <a:srgbClr val="000000"/>
                </a:solidFill>
                <a:latin typeface="Times New Roman"/>
                <a:ea typeface="Times New Roman"/>
                <a:cs typeface="Times New Roman"/>
                <a:sym typeface="Times New Roman"/>
              </a:rPr>
              <a:t>	EMWIN-- Emergency Managers Wx Information Network </a:t>
            </a:r>
            <a:endParaRPr/>
          </a:p>
          <a:p>
            <a:pPr indent="0" lvl="0" marL="0" marR="0" rtl="0" algn="l">
              <a:spcBef>
                <a:spcPts val="0"/>
              </a:spcBef>
              <a:spcAft>
                <a:spcPts val="0"/>
              </a:spcAft>
              <a:buNone/>
            </a:pPr>
            <a:r>
              <a:rPr lang="en-US" sz="370">
                <a:solidFill>
                  <a:srgbClr val="000000"/>
                </a:solidFill>
                <a:latin typeface="Times New Roman"/>
                <a:ea typeface="Times New Roman"/>
                <a:cs typeface="Times New Roman"/>
                <a:sym typeface="Times New Roman"/>
              </a:rPr>
              <a:t>	DCS-- Data Collection System  	</a:t>
            </a:r>
            <a:endParaRPr/>
          </a:p>
          <a:p>
            <a:pPr indent="0" lvl="0" marL="0" marR="0" rtl="0" algn="l">
              <a:spcBef>
                <a:spcPts val="0"/>
              </a:spcBef>
              <a:spcAft>
                <a:spcPts val="0"/>
              </a:spcAft>
              <a:buNone/>
            </a:pPr>
            <a:r>
              <a:rPr lang="en-US" sz="370">
                <a:solidFill>
                  <a:srgbClr val="000000"/>
                </a:solidFill>
                <a:latin typeface="Times New Roman"/>
                <a:ea typeface="Times New Roman"/>
                <a:cs typeface="Times New Roman"/>
                <a:sym typeface="Times New Roman"/>
              </a:rPr>
              <a:t>	SAR-- Search and Rescue</a:t>
            </a:r>
            <a:r>
              <a:rPr lang="en-US" sz="444">
                <a:solidFill>
                  <a:srgbClr val="000000"/>
                </a:solidFill>
                <a:latin typeface="Times New Roman"/>
                <a:ea typeface="Times New Roman"/>
                <a:cs typeface="Times New Roman"/>
                <a:sym typeface="Times New Roman"/>
              </a:rPr>
              <a:t>  </a:t>
            </a:r>
            <a:endParaRPr/>
          </a:p>
        </p:txBody>
      </p:sp>
      <p:grpSp>
        <p:nvGrpSpPr>
          <p:cNvPr id="9066" name="Google Shape;9066;p1452"/>
          <p:cNvGrpSpPr/>
          <p:nvPr/>
        </p:nvGrpSpPr>
        <p:grpSpPr>
          <a:xfrm>
            <a:off x="7946614" y="2588213"/>
            <a:ext cx="1061273" cy="1065389"/>
            <a:chOff x="28032" y="7508"/>
            <a:chExt cx="3744" cy="3624"/>
          </a:xfrm>
        </p:grpSpPr>
        <p:grpSp>
          <p:nvGrpSpPr>
            <p:cNvPr id="9067" name="Google Shape;9067;p1452"/>
            <p:cNvGrpSpPr/>
            <p:nvPr/>
          </p:nvGrpSpPr>
          <p:grpSpPr>
            <a:xfrm>
              <a:off x="28656" y="7508"/>
              <a:ext cx="2640" cy="2424"/>
              <a:chOff x="28656" y="7508"/>
              <a:chExt cx="2640" cy="2424"/>
            </a:xfrm>
          </p:grpSpPr>
          <p:pic>
            <p:nvPicPr>
              <p:cNvPr id="9068" name="Google Shape;9068;p1452"/>
              <p:cNvPicPr preferRelativeResize="0"/>
              <p:nvPr/>
            </p:nvPicPr>
            <p:blipFill rotWithShape="1">
              <a:blip r:embed="rId17">
                <a:alphaModFix/>
              </a:blip>
              <a:srcRect b="0" l="0" r="0" t="0"/>
              <a:stretch/>
            </p:blipFill>
            <p:spPr>
              <a:xfrm>
                <a:off x="28656" y="7508"/>
                <a:ext cx="2640" cy="2424"/>
              </a:xfrm>
              <a:prstGeom prst="rect">
                <a:avLst/>
              </a:prstGeom>
              <a:noFill/>
              <a:ln cap="flat" cmpd="sng" w="19050">
                <a:solidFill>
                  <a:schemeClr val="dk1"/>
                </a:solidFill>
                <a:prstDash val="solid"/>
                <a:miter lim="800000"/>
                <a:headEnd len="sm" w="sm" type="none"/>
                <a:tailEnd len="sm" w="sm" type="none"/>
              </a:ln>
            </p:spPr>
          </p:pic>
          <p:sp>
            <p:nvSpPr>
              <p:cNvPr id="9069" name="Google Shape;9069;p1452"/>
              <p:cNvSpPr txBox="1"/>
              <p:nvPr/>
            </p:nvSpPr>
            <p:spPr>
              <a:xfrm>
                <a:off x="29887" y="8412"/>
                <a:ext cx="957" cy="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000000"/>
                    </a:solidFill>
                    <a:latin typeface="Times New Roman"/>
                    <a:ea typeface="Times New Roman"/>
                    <a:cs typeface="Times New Roman"/>
                    <a:sym typeface="Times New Roman"/>
                  </a:rPr>
                  <a:t>Low </a:t>
                </a:r>
                <a:endParaRPr/>
              </a:p>
              <a:p>
                <a:pPr indent="0" lvl="0" marL="0" marR="0" rtl="0" algn="l">
                  <a:spcBef>
                    <a:spcPts val="0"/>
                  </a:spcBef>
                  <a:spcAft>
                    <a:spcPts val="0"/>
                  </a:spcAft>
                  <a:buNone/>
                </a:pPr>
                <a:r>
                  <a:rPr lang="en-US" sz="296">
                    <a:solidFill>
                      <a:srgbClr val="000000"/>
                    </a:solidFill>
                    <a:latin typeface="Times New Roman"/>
                    <a:ea typeface="Times New Roman"/>
                    <a:cs typeface="Times New Roman"/>
                    <a:sym typeface="Times New Roman"/>
                  </a:rPr>
                  <a:t>cloud</a:t>
                </a:r>
                <a:endParaRPr/>
              </a:p>
            </p:txBody>
          </p:sp>
          <p:sp>
            <p:nvSpPr>
              <p:cNvPr id="9070" name="Google Shape;9070;p1452"/>
              <p:cNvSpPr txBox="1"/>
              <p:nvPr/>
            </p:nvSpPr>
            <p:spPr>
              <a:xfrm>
                <a:off x="29622" y="8256"/>
                <a:ext cx="957" cy="4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FFFFFF"/>
                    </a:solidFill>
                    <a:latin typeface="Times New Roman"/>
                    <a:ea typeface="Times New Roman"/>
                    <a:cs typeface="Times New Roman"/>
                    <a:sym typeface="Times New Roman"/>
                  </a:rPr>
                  <a:t>Snow</a:t>
                </a:r>
                <a:endParaRPr/>
              </a:p>
            </p:txBody>
          </p:sp>
        </p:grpSp>
        <p:sp>
          <p:nvSpPr>
            <p:cNvPr id="9071" name="Google Shape;9071;p1452"/>
            <p:cNvSpPr txBox="1"/>
            <p:nvPr/>
          </p:nvSpPr>
          <p:spPr>
            <a:xfrm>
              <a:off x="28032" y="9888"/>
              <a:ext cx="3744" cy="12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4">
                  <a:solidFill>
                    <a:srgbClr val="3333CC"/>
                  </a:solidFill>
                  <a:latin typeface="Times New Roman"/>
                  <a:ea typeface="Times New Roman"/>
                  <a:cs typeface="Times New Roman"/>
                  <a:sym typeface="Times New Roman"/>
                </a:rPr>
                <a:t>Three-color composite (0.64, 1.6 and 11 µm) shows the low cloud over the snow and the water versus ice clouds.</a:t>
              </a:r>
              <a:endParaRPr/>
            </a:p>
          </p:txBody>
        </p:sp>
      </p:grpSp>
      <p:sp>
        <p:nvSpPr>
          <p:cNvPr id="9072" name="Google Shape;9072;p1452"/>
          <p:cNvSpPr txBox="1"/>
          <p:nvPr/>
        </p:nvSpPr>
        <p:spPr>
          <a:xfrm>
            <a:off x="5348111" y="2356556"/>
            <a:ext cx="2638778" cy="1185966"/>
          </a:xfrm>
          <a:prstGeom prst="rect">
            <a:avLst/>
          </a:prstGeom>
          <a:noFill/>
          <a:ln>
            <a:noFill/>
          </a:ln>
        </p:spPr>
        <p:txBody>
          <a:bodyPr anchorCtr="0" anchor="t" bIns="45700" lIns="91425" spcFirstLastPara="1" rIns="91425" wrap="square" tIns="45700">
            <a:spAutoFit/>
          </a:bodyPr>
          <a:lstStyle/>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disaster mitigation for hurricane trajectory forecasts from better definition of mass and motion fields, along with better knowledge of the sea surface temperatures. </a:t>
            </a:r>
            <a:endParaRPr b="1" sz="444">
              <a:solidFill>
                <a:srgbClr val="000000"/>
              </a:solidFill>
              <a:latin typeface="Times New Roman"/>
              <a:ea typeface="Times New Roman"/>
              <a:cs typeface="Times New Roman"/>
              <a:sym typeface="Times New Roman"/>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knowledge of moisture/thermal fields provide better data for agricultural forecasting.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general weather announcements affecting public health from improved forecasting and monitoring of surface temperatures in urban and metropolitan areas during heat stress (and sub-zero conditions).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monitoring of the sun and near-Earth space environment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Auxiliary services data collection (river monitoring, etc).</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data for environmental modeling</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hot spot detection and characterization</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data for air quality forecasts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weather forecasts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fog detection</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thunderstorm monitoring</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cloud, precipitation monitoring</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hurricane monitoring</a:t>
            </a:r>
            <a:endParaRPr/>
          </a:p>
        </p:txBody>
      </p:sp>
      <p:sp>
        <p:nvSpPr>
          <p:cNvPr id="9073" name="Google Shape;9073;p1452"/>
          <p:cNvSpPr txBox="1"/>
          <p:nvPr/>
        </p:nvSpPr>
        <p:spPr>
          <a:xfrm>
            <a:off x="1806222" y="4449116"/>
            <a:ext cx="2667000" cy="980910"/>
          </a:xfrm>
          <a:prstGeom prst="rect">
            <a:avLst/>
          </a:prstGeom>
          <a:noFill/>
          <a:ln>
            <a:noFill/>
          </a:ln>
        </p:spPr>
        <p:txBody>
          <a:bodyPr anchorCtr="0" anchor="t" bIns="45700" lIns="91425" spcFirstLastPara="1" rIns="91425" wrap="square" tIns="45700">
            <a:spAutoFit/>
          </a:bodyPr>
          <a:lstStyle/>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Satellite-to-satellite cross-calibration of the full operational satellite system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Hourly high spectral resolution infrared radiances facilitate radiance calibration, calibration-monitoring</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Provide measurements that resolve climate-relevant (diurnal, seasonal, and long-term inter-annual) changes in atmosphere, ocean, land and cryosphere.</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Solar irradiance inputs measured by SIS </a:t>
            </a:r>
            <a:endParaRPr b="1" sz="444">
              <a:solidFill>
                <a:srgbClr val="000000"/>
              </a:solidFill>
              <a:latin typeface="Times New Roman"/>
              <a:ea typeface="Times New Roman"/>
              <a:cs typeface="Times New Roman"/>
              <a:sym typeface="Times New Roman"/>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Diurnal signature for fires in the Western hemisphere</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Diurnal signature of clouds in the Western hemisphere</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Diurnal signature for Land/Sea temperatures in clear skies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Diurnal signature of lightning (both cloud-to-ground and intra-cloud discharges) over both land and ocean in the western hemisphere</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measurements of Outgoing Longwave Radiation (OLR), O</a:t>
            </a:r>
            <a:r>
              <a:rPr b="1" baseline="-25000" lang="en-US" sz="444">
                <a:solidFill>
                  <a:srgbClr val="000000"/>
                </a:solidFill>
                <a:latin typeface="Times New Roman"/>
                <a:ea typeface="Times New Roman"/>
                <a:cs typeface="Times New Roman"/>
                <a:sym typeface="Times New Roman"/>
              </a:rPr>
              <a:t>3</a:t>
            </a:r>
            <a:r>
              <a:rPr b="1" lang="en-US" sz="444">
                <a:solidFill>
                  <a:srgbClr val="000000"/>
                </a:solidFill>
                <a:latin typeface="Times New Roman"/>
                <a:ea typeface="Times New Roman"/>
                <a:cs typeface="Times New Roman"/>
                <a:sym typeface="Times New Roman"/>
              </a:rPr>
              <a:t> and SO</a:t>
            </a:r>
            <a:r>
              <a:rPr b="1" baseline="-25000" lang="en-US" sz="444">
                <a:solidFill>
                  <a:srgbClr val="000000"/>
                </a:solidFill>
                <a:latin typeface="Times New Roman"/>
                <a:ea typeface="Times New Roman"/>
                <a:cs typeface="Times New Roman"/>
                <a:sym typeface="Times New Roman"/>
              </a:rPr>
              <a:t>2</a:t>
            </a:r>
            <a:endParaRPr/>
          </a:p>
          <a:p>
            <a:pPr indent="-28194" lvl="0" marL="0" marR="0" rtl="0" algn="l">
              <a:spcBef>
                <a:spcPts val="0"/>
              </a:spcBef>
              <a:spcAft>
                <a:spcPts val="0"/>
              </a:spcAft>
              <a:buClr>
                <a:srgbClr val="000000"/>
              </a:buClr>
              <a:buSzPts val="444"/>
              <a:buFont typeface="Times New Roman"/>
              <a:buChar char="•"/>
            </a:pPr>
            <a:r>
              <a:rPr b="1" baseline="-25000" lang="en-US" sz="444">
                <a:solidFill>
                  <a:srgbClr val="000000"/>
                </a:solidFill>
                <a:latin typeface="Times New Roman"/>
                <a:ea typeface="Times New Roman"/>
                <a:cs typeface="Times New Roman"/>
                <a:sym typeface="Times New Roman"/>
              </a:rPr>
              <a:t> </a:t>
            </a:r>
            <a:r>
              <a:rPr b="1" lang="en-US" sz="444">
                <a:solidFill>
                  <a:srgbClr val="000000"/>
                </a:solidFill>
                <a:latin typeface="Times New Roman"/>
                <a:ea typeface="Times New Roman"/>
                <a:cs typeface="Times New Roman"/>
                <a:sym typeface="Times New Roman"/>
              </a:rPr>
              <a:t>Continuing the geostationary radiance database</a:t>
            </a:r>
            <a:endParaRPr/>
          </a:p>
        </p:txBody>
      </p:sp>
      <p:sp>
        <p:nvSpPr>
          <p:cNvPr id="9074" name="Google Shape;9074;p1452"/>
          <p:cNvSpPr txBox="1"/>
          <p:nvPr/>
        </p:nvSpPr>
        <p:spPr>
          <a:xfrm>
            <a:off x="1415227" y="2257778"/>
            <a:ext cx="3029773" cy="844205"/>
          </a:xfrm>
          <a:prstGeom prst="rect">
            <a:avLst/>
          </a:prstGeom>
          <a:noFill/>
          <a:ln>
            <a:noFill/>
          </a:ln>
        </p:spPr>
        <p:txBody>
          <a:bodyPr anchorCtr="0" anchor="t" bIns="45700" lIns="91425" spcFirstLastPara="1" rIns="91425" wrap="square" tIns="45700">
            <a:spAutoFit/>
          </a:bodyPr>
          <a:lstStyle/>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Huge increase in measurements beneficial to ecosystem management and coastal &amp; ocean resource utilization.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First time ever, characterization of diurnal ocean color as a function of tidal conditions and observation of phytoplankton blooms (e.g. red tides) as they occur.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Improved coastal environment monitoring of a) response of marine ecosystems to short-term physical events, such as passage of storms and tidal mixing; b) biotic and abiotic material in transient surface features, such as river plumes and tidal fronts; and c) location of hazardous materials, such as some oil spills, and noxious algal blooms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Monitoring of chlorophyll, turbidity and sediment transport</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Auxiliary services used for Reservoir Management, water quality, etc.</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Monitoring of sea surface temperature near corals in the Western hemisphere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Monitoring of the surface vegetation, burn scars</a:t>
            </a:r>
            <a:endParaRPr/>
          </a:p>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075" name="Google Shape;9075;p1452"/>
          <p:cNvSpPr txBox="1"/>
          <p:nvPr/>
        </p:nvSpPr>
        <p:spPr>
          <a:xfrm>
            <a:off x="4459111" y="4342107"/>
            <a:ext cx="3692995" cy="1254318"/>
          </a:xfrm>
          <a:prstGeom prst="rect">
            <a:avLst/>
          </a:prstGeom>
          <a:noFill/>
          <a:ln>
            <a:noFill/>
          </a:ln>
        </p:spPr>
        <p:txBody>
          <a:bodyPr anchorCtr="0" anchor="t" bIns="45700" lIns="91425" spcFirstLastPara="1" rIns="91425" wrap="square" tIns="45700">
            <a:spAutoFit/>
          </a:bodyPr>
          <a:lstStyle/>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information regarding conditions leading to fog, icing, head or tail winds, and development of severe weather including microbursts en route makes air traffic more economical and safer.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depiction of ocean currents, low level winds and calm areas, major storms, and hurricanes (locations, intensities, and motions) benefits ocean transportation.  Information regarding storms, fog, flooding, snowfall, blowing snow, and blowing sand assists surface transportation.</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Power consumption can be regulated more effectively with real-time assessment of regional and local insolation and temperatures.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Geostationary Lightning Mapper for nowcasts and aviation forecasts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Monitoring SST eddies in the Gulf of Mexico can be useful for oil and gas operations.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Better monitoring of solar disturbances that can interfere with GPS use, interrupt communications, and cause disruptions of electric power grids. </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Solar/energetic particle observations leading to improved forecasts and specification of radiation and communication impacts for aviation interests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Auxiliary services used for search and rescue activities</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As of a May 2000 report, 138 insured satellites in geosynchronous orbit valued at $20.1 B. “Space weather suggested as cause or contributor to over $500 M in insurance claims in past 4 years.“ U.S. Aviation Underwriters, Inc</a:t>
            </a:r>
            <a:endParaRPr/>
          </a:p>
          <a:p>
            <a:pPr indent="-28194" lvl="0" marL="0" marR="0" rtl="0" algn="l">
              <a:spcBef>
                <a:spcPts val="0"/>
              </a:spcBef>
              <a:spcAft>
                <a:spcPts val="0"/>
              </a:spcAft>
              <a:buClr>
                <a:srgbClr val="000000"/>
              </a:buClr>
              <a:buSzPts val="444"/>
              <a:buFont typeface="Times New Roman"/>
              <a:buChar char="•"/>
            </a:pPr>
            <a:r>
              <a:rPr b="1" lang="en-US" sz="444">
                <a:solidFill>
                  <a:srgbClr val="000000"/>
                </a:solidFill>
                <a:latin typeface="Times New Roman"/>
                <a:ea typeface="Times New Roman"/>
                <a:cs typeface="Times New Roman"/>
                <a:sym typeface="Times New Roman"/>
              </a:rPr>
              <a:t> A Cost Benefit Analysis (CBA) from eight cases combined for an annual marginal economic benefits from ABI and HES of  approximately $638 M annually (2002 dollars) and a discounted (present value) sum-of-direct benefits of approximately $3.1B across a 13-year effective benefit lifecycle. </a:t>
            </a:r>
            <a:endParaRPr/>
          </a:p>
        </p:txBody>
      </p:sp>
      <p:grpSp>
        <p:nvGrpSpPr>
          <p:cNvPr id="9076" name="Google Shape;9076;p1452"/>
          <p:cNvGrpSpPr/>
          <p:nvPr/>
        </p:nvGrpSpPr>
        <p:grpSpPr>
          <a:xfrm>
            <a:off x="2960394" y="3499556"/>
            <a:ext cx="680273" cy="620889"/>
            <a:chOff x="10848" y="10992"/>
            <a:chExt cx="2496" cy="2256"/>
          </a:xfrm>
        </p:grpSpPr>
        <p:pic>
          <p:nvPicPr>
            <p:cNvPr id="9077" name="Google Shape;9077;p1452"/>
            <p:cNvPicPr preferRelativeResize="0"/>
            <p:nvPr/>
          </p:nvPicPr>
          <p:blipFill rotWithShape="1">
            <a:blip r:embed="rId18">
              <a:alphaModFix/>
            </a:blip>
            <a:srcRect b="19999" l="0" r="0" t="8000"/>
            <a:stretch/>
          </p:blipFill>
          <p:spPr>
            <a:xfrm>
              <a:off x="10848" y="10992"/>
              <a:ext cx="2496" cy="2256"/>
            </a:xfrm>
            <a:prstGeom prst="rect">
              <a:avLst/>
            </a:prstGeom>
            <a:noFill/>
            <a:ln>
              <a:noFill/>
            </a:ln>
          </p:spPr>
        </p:pic>
        <p:sp>
          <p:nvSpPr>
            <p:cNvPr id="9078" name="Google Shape;9078;p1452"/>
            <p:cNvSpPr txBox="1"/>
            <p:nvPr/>
          </p:nvSpPr>
          <p:spPr>
            <a:xfrm>
              <a:off x="11269" y="11305"/>
              <a:ext cx="1813" cy="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Hydrology/</a:t>
              </a:r>
              <a:endParaRPr/>
            </a:p>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Land Surface</a:t>
              </a:r>
              <a:endParaRPr/>
            </a:p>
          </p:txBody>
        </p:sp>
      </p:grpSp>
      <p:grpSp>
        <p:nvGrpSpPr>
          <p:cNvPr id="9079" name="Google Shape;9079;p1452"/>
          <p:cNvGrpSpPr/>
          <p:nvPr/>
        </p:nvGrpSpPr>
        <p:grpSpPr>
          <a:xfrm>
            <a:off x="6123341" y="5390444"/>
            <a:ext cx="581518" cy="630440"/>
            <a:chOff x="48" y="2496"/>
            <a:chExt cx="2089" cy="1932"/>
          </a:xfrm>
        </p:grpSpPr>
        <p:pic>
          <p:nvPicPr>
            <p:cNvPr id="9080" name="Google Shape;9080;p1452"/>
            <p:cNvPicPr preferRelativeResize="0"/>
            <p:nvPr/>
          </p:nvPicPr>
          <p:blipFill rotWithShape="1">
            <a:blip r:embed="rId19">
              <a:alphaModFix/>
            </a:blip>
            <a:srcRect b="0" l="20000" r="0" t="0"/>
            <a:stretch/>
          </p:blipFill>
          <p:spPr>
            <a:xfrm>
              <a:off x="48" y="2496"/>
              <a:ext cx="1808" cy="1773"/>
            </a:xfrm>
            <a:prstGeom prst="rect">
              <a:avLst/>
            </a:prstGeom>
            <a:noFill/>
            <a:ln>
              <a:noFill/>
            </a:ln>
          </p:spPr>
        </p:pic>
        <p:sp>
          <p:nvSpPr>
            <p:cNvPr id="9081" name="Google Shape;9081;p1452"/>
            <p:cNvSpPr txBox="1"/>
            <p:nvPr/>
          </p:nvSpPr>
          <p:spPr>
            <a:xfrm>
              <a:off x="120" y="3936"/>
              <a:ext cx="2017" cy="4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Natural Hazards</a:t>
              </a:r>
              <a:endParaRPr/>
            </a:p>
          </p:txBody>
        </p:sp>
      </p:grpSp>
      <p:pic>
        <p:nvPicPr>
          <p:cNvPr id="9082" name="Google Shape;9082;p1452"/>
          <p:cNvPicPr preferRelativeResize="0"/>
          <p:nvPr/>
        </p:nvPicPr>
        <p:blipFill rotWithShape="1">
          <a:blip r:embed="rId20">
            <a:alphaModFix/>
          </a:blip>
          <a:srcRect b="4761" l="0" r="0" t="0"/>
          <a:stretch/>
        </p:blipFill>
        <p:spPr>
          <a:xfrm>
            <a:off x="1524000" y="5334000"/>
            <a:ext cx="1306454" cy="705556"/>
          </a:xfrm>
          <a:prstGeom prst="rect">
            <a:avLst/>
          </a:prstGeom>
          <a:noFill/>
          <a:ln>
            <a:noFill/>
          </a:ln>
        </p:spPr>
      </p:pic>
      <p:sp>
        <p:nvSpPr>
          <p:cNvPr id="9083" name="Google Shape;9083;p1452"/>
          <p:cNvSpPr txBox="1"/>
          <p:nvPr/>
        </p:nvSpPr>
        <p:spPr>
          <a:xfrm rot="-5466833">
            <a:off x="2572899" y="5669740"/>
            <a:ext cx="641522" cy="1208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5">
                <a:solidFill>
                  <a:srgbClr val="000000"/>
                </a:solidFill>
                <a:latin typeface="Times New Roman"/>
                <a:ea typeface="Times New Roman"/>
                <a:cs typeface="Times New Roman"/>
                <a:sym typeface="Times New Roman"/>
              </a:rPr>
              <a:t>http://www.ssec.wisc.edu/data/composites.html</a:t>
            </a:r>
            <a:endParaRPr/>
          </a:p>
        </p:txBody>
      </p:sp>
      <p:grpSp>
        <p:nvGrpSpPr>
          <p:cNvPr id="9084" name="Google Shape;9084;p1452"/>
          <p:cNvGrpSpPr/>
          <p:nvPr/>
        </p:nvGrpSpPr>
        <p:grpSpPr>
          <a:xfrm>
            <a:off x="3283288" y="2765776"/>
            <a:ext cx="828987" cy="794411"/>
            <a:chOff x="10352" y="8688"/>
            <a:chExt cx="2924" cy="2702"/>
          </a:xfrm>
        </p:grpSpPr>
        <p:pic>
          <p:nvPicPr>
            <p:cNvPr id="9085" name="Google Shape;9085;p1452"/>
            <p:cNvPicPr preferRelativeResize="0"/>
            <p:nvPr/>
          </p:nvPicPr>
          <p:blipFill rotWithShape="1">
            <a:blip r:embed="rId21">
              <a:alphaModFix/>
            </a:blip>
            <a:srcRect b="0" l="0" r="0" t="0"/>
            <a:stretch/>
          </p:blipFill>
          <p:spPr>
            <a:xfrm>
              <a:off x="10704" y="8688"/>
              <a:ext cx="2352" cy="2068"/>
            </a:xfrm>
            <a:prstGeom prst="rect">
              <a:avLst/>
            </a:prstGeom>
            <a:noFill/>
            <a:ln>
              <a:noFill/>
            </a:ln>
          </p:spPr>
        </p:pic>
        <p:sp>
          <p:nvSpPr>
            <p:cNvPr id="9086" name="Google Shape;9086;p1452"/>
            <p:cNvSpPr txBox="1"/>
            <p:nvPr/>
          </p:nvSpPr>
          <p:spPr>
            <a:xfrm rot="-2760158">
              <a:off x="10389" y="10624"/>
              <a:ext cx="901"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3333CC"/>
                  </a:solidFill>
                  <a:latin typeface="Times New Roman"/>
                  <a:ea typeface="Times New Roman"/>
                  <a:cs typeface="Times New Roman"/>
                  <a:sym typeface="Times New Roman"/>
                </a:rPr>
                <a:t>Haze</a:t>
              </a:r>
              <a:endParaRPr sz="296">
                <a:solidFill>
                  <a:srgbClr val="000000"/>
                </a:solidFill>
                <a:latin typeface="Times New Roman"/>
                <a:ea typeface="Times New Roman"/>
                <a:cs typeface="Times New Roman"/>
                <a:sym typeface="Times New Roman"/>
              </a:endParaRPr>
            </a:p>
          </p:txBody>
        </p:sp>
        <p:sp>
          <p:nvSpPr>
            <p:cNvPr id="9087" name="Google Shape;9087;p1452"/>
            <p:cNvSpPr txBox="1"/>
            <p:nvPr/>
          </p:nvSpPr>
          <p:spPr>
            <a:xfrm rot="-2742912">
              <a:off x="10519" y="10620"/>
              <a:ext cx="999"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FF3300"/>
                  </a:solidFill>
                  <a:latin typeface="Times New Roman"/>
                  <a:ea typeface="Times New Roman"/>
                  <a:cs typeface="Times New Roman"/>
                  <a:sym typeface="Times New Roman"/>
                </a:rPr>
                <a:t>Clouds</a:t>
              </a:r>
              <a:endParaRPr sz="296">
                <a:solidFill>
                  <a:srgbClr val="000000"/>
                </a:solidFill>
                <a:latin typeface="Times New Roman"/>
                <a:ea typeface="Times New Roman"/>
                <a:cs typeface="Times New Roman"/>
                <a:sym typeface="Times New Roman"/>
              </a:endParaRPr>
            </a:p>
          </p:txBody>
        </p:sp>
        <p:sp>
          <p:nvSpPr>
            <p:cNvPr id="9088" name="Google Shape;9088;p1452"/>
            <p:cNvSpPr txBox="1"/>
            <p:nvPr/>
          </p:nvSpPr>
          <p:spPr>
            <a:xfrm rot="-3160190">
              <a:off x="10783" y="10607"/>
              <a:ext cx="879"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00FF00"/>
                  </a:solidFill>
                  <a:latin typeface="Times New Roman"/>
                  <a:ea typeface="Times New Roman"/>
                  <a:cs typeface="Times New Roman"/>
                  <a:sym typeface="Times New Roman"/>
                </a:rPr>
                <a:t>Veg.</a:t>
              </a:r>
              <a:endParaRPr/>
            </a:p>
          </p:txBody>
        </p:sp>
        <p:sp>
          <p:nvSpPr>
            <p:cNvPr id="9089" name="Google Shape;9089;p1452"/>
            <p:cNvSpPr txBox="1"/>
            <p:nvPr/>
          </p:nvSpPr>
          <p:spPr>
            <a:xfrm rot="-3017422">
              <a:off x="11466" y="9243"/>
              <a:ext cx="955"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000000"/>
                  </a:solidFill>
                  <a:latin typeface="Times New Roman"/>
                  <a:ea typeface="Times New Roman"/>
                  <a:cs typeface="Times New Roman"/>
                  <a:sym typeface="Times New Roman"/>
                </a:rPr>
                <a:t>Cirrus</a:t>
              </a:r>
              <a:endParaRPr/>
            </a:p>
          </p:txBody>
        </p:sp>
        <p:sp>
          <p:nvSpPr>
            <p:cNvPr id="9090" name="Google Shape;9090;p1452"/>
            <p:cNvSpPr txBox="1"/>
            <p:nvPr/>
          </p:nvSpPr>
          <p:spPr>
            <a:xfrm rot="-3218979">
              <a:off x="12194" y="9252"/>
              <a:ext cx="1113"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000000"/>
                  </a:solidFill>
                  <a:latin typeface="Times New Roman"/>
                  <a:ea typeface="Times New Roman"/>
                  <a:cs typeface="Times New Roman"/>
                  <a:sym typeface="Times New Roman"/>
                </a:rPr>
                <a:t>Part. size</a:t>
              </a:r>
              <a:endParaRPr/>
            </a:p>
          </p:txBody>
        </p:sp>
        <p:sp>
          <p:nvSpPr>
            <p:cNvPr id="9091" name="Google Shape;9091;p1452"/>
            <p:cNvSpPr txBox="1"/>
            <p:nvPr/>
          </p:nvSpPr>
          <p:spPr>
            <a:xfrm rot="-3017422">
              <a:off x="11606" y="9119"/>
              <a:ext cx="1293" cy="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6">
                  <a:solidFill>
                    <a:srgbClr val="000000"/>
                  </a:solidFill>
                  <a:latin typeface="Times New Roman"/>
                  <a:ea typeface="Times New Roman"/>
                  <a:cs typeface="Times New Roman"/>
                  <a:sym typeface="Times New Roman"/>
                </a:rPr>
                <a:t>Snow, Phase</a:t>
              </a:r>
              <a:endParaRPr/>
            </a:p>
          </p:txBody>
        </p:sp>
        <p:sp>
          <p:nvSpPr>
            <p:cNvPr id="9092" name="Google Shape;9092;p1452"/>
            <p:cNvSpPr txBox="1"/>
            <p:nvPr/>
          </p:nvSpPr>
          <p:spPr>
            <a:xfrm>
              <a:off x="10904" y="8827"/>
              <a:ext cx="1573" cy="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33">
                  <a:solidFill>
                    <a:srgbClr val="000000"/>
                  </a:solidFill>
                  <a:latin typeface="Times New Roman"/>
                  <a:ea typeface="Times New Roman"/>
                  <a:cs typeface="Times New Roman"/>
                  <a:sym typeface="Times New Roman"/>
                </a:rPr>
                <a:t>AVIRIS spectra</a:t>
              </a:r>
              <a:endParaRPr/>
            </a:p>
          </p:txBody>
        </p:sp>
      </p:grpSp>
      <p:grpSp>
        <p:nvGrpSpPr>
          <p:cNvPr id="9093" name="Google Shape;9093;p1452"/>
          <p:cNvGrpSpPr/>
          <p:nvPr/>
        </p:nvGrpSpPr>
        <p:grpSpPr>
          <a:xfrm>
            <a:off x="7826938" y="3598333"/>
            <a:ext cx="1281205" cy="635000"/>
            <a:chOff x="27610" y="10944"/>
            <a:chExt cx="4520" cy="2160"/>
          </a:xfrm>
        </p:grpSpPr>
        <p:sp>
          <p:nvSpPr>
            <p:cNvPr id="9094" name="Google Shape;9094;p1452"/>
            <p:cNvSpPr txBox="1"/>
            <p:nvPr/>
          </p:nvSpPr>
          <p:spPr>
            <a:xfrm>
              <a:off x="28319" y="11376"/>
              <a:ext cx="1879" cy="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Simulated ABI</a:t>
              </a:r>
              <a:endParaRPr/>
            </a:p>
          </p:txBody>
        </p:sp>
        <p:sp>
          <p:nvSpPr>
            <p:cNvPr id="9095" name="Google Shape;9095;p1452"/>
            <p:cNvSpPr txBox="1"/>
            <p:nvPr/>
          </p:nvSpPr>
          <p:spPr>
            <a:xfrm>
              <a:off x="27610" y="10944"/>
              <a:ext cx="4520" cy="7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4">
                  <a:solidFill>
                    <a:srgbClr val="3333CC"/>
                  </a:solidFill>
                  <a:latin typeface="Times New Roman"/>
                  <a:ea typeface="Times New Roman"/>
                  <a:cs typeface="Times New Roman"/>
                  <a:sym typeface="Times New Roman"/>
                </a:rPr>
                <a:t>Mountain Waves in WV channel (6.7 µm)</a:t>
              </a:r>
              <a:r>
                <a:rPr b="1" lang="en-US" sz="444">
                  <a:solidFill>
                    <a:srgbClr val="000000"/>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b="1" lang="en-US" sz="444">
                  <a:solidFill>
                    <a:srgbClr val="000000"/>
                  </a:solidFill>
                  <a:latin typeface="Times New Roman"/>
                  <a:ea typeface="Times New Roman"/>
                  <a:cs typeface="Times New Roman"/>
                  <a:sym typeface="Times New Roman"/>
                </a:rPr>
                <a:t>7 April 2000, 1815 UTC</a:t>
              </a:r>
              <a:r>
                <a:rPr lang="en-US" sz="444">
                  <a:solidFill>
                    <a:srgbClr val="000000"/>
                  </a:solidFill>
                  <a:latin typeface="Times New Roman"/>
                  <a:ea typeface="Times New Roman"/>
                  <a:cs typeface="Times New Roman"/>
                  <a:sym typeface="Times New Roman"/>
                </a:rPr>
                <a:t> </a:t>
              </a:r>
              <a:endParaRPr/>
            </a:p>
          </p:txBody>
        </p:sp>
        <p:sp>
          <p:nvSpPr>
            <p:cNvPr id="9096" name="Google Shape;9096;p1452"/>
            <p:cNvSpPr txBox="1"/>
            <p:nvPr/>
          </p:nvSpPr>
          <p:spPr>
            <a:xfrm>
              <a:off x="30070" y="11376"/>
              <a:ext cx="1947" cy="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Actual GOES-8</a:t>
              </a:r>
              <a:endParaRPr/>
            </a:p>
          </p:txBody>
        </p:sp>
        <p:pic>
          <p:nvPicPr>
            <p:cNvPr id="9097" name="Google Shape;9097;p1452"/>
            <p:cNvPicPr preferRelativeResize="0"/>
            <p:nvPr/>
          </p:nvPicPr>
          <p:blipFill rotWithShape="1">
            <a:blip r:embed="rId22">
              <a:alphaModFix/>
            </a:blip>
            <a:srcRect b="0" l="0" r="0" t="0"/>
            <a:stretch/>
          </p:blipFill>
          <p:spPr>
            <a:xfrm>
              <a:off x="28156" y="11621"/>
              <a:ext cx="1668" cy="1483"/>
            </a:xfrm>
            <a:prstGeom prst="rect">
              <a:avLst/>
            </a:prstGeom>
            <a:noFill/>
            <a:ln>
              <a:noFill/>
            </a:ln>
          </p:spPr>
        </p:pic>
        <p:pic>
          <p:nvPicPr>
            <p:cNvPr id="9098" name="Google Shape;9098;p1452"/>
            <p:cNvPicPr preferRelativeResize="0"/>
            <p:nvPr/>
          </p:nvPicPr>
          <p:blipFill rotWithShape="1">
            <a:blip r:embed="rId23">
              <a:alphaModFix/>
            </a:blip>
            <a:srcRect b="0" l="0" r="0" t="0"/>
            <a:stretch/>
          </p:blipFill>
          <p:spPr>
            <a:xfrm>
              <a:off x="29887" y="11621"/>
              <a:ext cx="1668" cy="1483"/>
            </a:xfrm>
            <a:prstGeom prst="rect">
              <a:avLst/>
            </a:prstGeom>
            <a:noFill/>
            <a:ln>
              <a:noFill/>
            </a:ln>
          </p:spPr>
        </p:pic>
      </p:grpSp>
      <p:pic>
        <p:nvPicPr>
          <p:cNvPr id="9099" name="Google Shape;9099;p1452"/>
          <p:cNvPicPr preferRelativeResize="0"/>
          <p:nvPr/>
        </p:nvPicPr>
        <p:blipFill rotWithShape="1">
          <a:blip r:embed="rId24">
            <a:alphaModFix/>
          </a:blip>
          <a:srcRect b="0" l="0" r="0" t="0"/>
          <a:stretch/>
        </p:blipFill>
        <p:spPr>
          <a:xfrm>
            <a:off x="1197093" y="3767079"/>
            <a:ext cx="790810" cy="593255"/>
          </a:xfrm>
          <a:prstGeom prst="rect">
            <a:avLst/>
          </a:prstGeom>
          <a:noFill/>
          <a:ln>
            <a:noFill/>
          </a:ln>
        </p:spPr>
      </p:pic>
      <p:sp>
        <p:nvSpPr>
          <p:cNvPr id="9100" name="Google Shape;9100;p1452"/>
          <p:cNvSpPr txBox="1"/>
          <p:nvPr/>
        </p:nvSpPr>
        <p:spPr>
          <a:xfrm>
            <a:off x="2435637" y="3683000"/>
            <a:ext cx="300082" cy="1606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OLR</a:t>
            </a:r>
            <a:endParaRPr/>
          </a:p>
        </p:txBody>
      </p:sp>
      <p:grpSp>
        <p:nvGrpSpPr>
          <p:cNvPr id="9101" name="Google Shape;9101;p1452"/>
          <p:cNvGrpSpPr/>
          <p:nvPr/>
        </p:nvGrpSpPr>
        <p:grpSpPr>
          <a:xfrm>
            <a:off x="7549444" y="578555"/>
            <a:ext cx="1088193" cy="858426"/>
            <a:chOff x="24048" y="816"/>
            <a:chExt cx="3839" cy="2920"/>
          </a:xfrm>
        </p:grpSpPr>
        <p:sp>
          <p:nvSpPr>
            <p:cNvPr id="9102" name="Google Shape;9102;p1452"/>
            <p:cNvSpPr txBox="1"/>
            <p:nvPr/>
          </p:nvSpPr>
          <p:spPr>
            <a:xfrm>
              <a:off x="25715" y="949"/>
              <a:ext cx="1741" cy="1476"/>
            </a:xfrm>
            <a:prstGeom prst="rect">
              <a:avLst/>
            </a:prstGeom>
            <a:no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70">
                  <a:solidFill>
                    <a:srgbClr val="000000"/>
                  </a:solidFill>
                  <a:latin typeface="Times New Roman"/>
                  <a:ea typeface="Times New Roman"/>
                  <a:cs typeface="Times New Roman"/>
                  <a:sym typeface="Times New Roman"/>
                </a:rPr>
                <a:t>Much improved spatial coverage with the HES Sounder</a:t>
              </a:r>
              <a:endParaRPr/>
            </a:p>
          </p:txBody>
        </p:sp>
        <p:pic>
          <p:nvPicPr>
            <p:cNvPr id="9103" name="Google Shape;9103;p1452"/>
            <p:cNvPicPr preferRelativeResize="0"/>
            <p:nvPr/>
          </p:nvPicPr>
          <p:blipFill rotWithShape="1">
            <a:blip r:embed="rId25">
              <a:alphaModFix/>
            </a:blip>
            <a:srcRect b="8748" l="15469" r="14531" t="1875"/>
            <a:stretch/>
          </p:blipFill>
          <p:spPr>
            <a:xfrm>
              <a:off x="24058" y="816"/>
              <a:ext cx="1647" cy="1657"/>
            </a:xfrm>
            <a:prstGeom prst="rect">
              <a:avLst/>
            </a:prstGeom>
            <a:noFill/>
            <a:ln>
              <a:noFill/>
            </a:ln>
          </p:spPr>
        </p:pic>
        <p:sp>
          <p:nvSpPr>
            <p:cNvPr id="9104" name="Google Shape;9104;p1452"/>
            <p:cNvSpPr txBox="1"/>
            <p:nvPr/>
          </p:nvSpPr>
          <p:spPr>
            <a:xfrm>
              <a:off x="24083" y="1440"/>
              <a:ext cx="1215" cy="13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3">
                  <a:solidFill>
                    <a:srgbClr val="000000"/>
                  </a:solidFill>
                  <a:latin typeface="Times New Roman"/>
                  <a:ea typeface="Times New Roman"/>
                  <a:cs typeface="Times New Roman"/>
                  <a:sym typeface="Times New Roman"/>
                </a:rPr>
                <a:t>Current GOES Sounder coverage in one hour</a:t>
              </a:r>
              <a:endParaRPr/>
            </a:p>
          </p:txBody>
        </p:sp>
        <p:grpSp>
          <p:nvGrpSpPr>
            <p:cNvPr id="9105" name="Google Shape;9105;p1452"/>
            <p:cNvGrpSpPr/>
            <p:nvPr/>
          </p:nvGrpSpPr>
          <p:grpSpPr>
            <a:xfrm>
              <a:off x="25626" y="1639"/>
              <a:ext cx="2261" cy="1987"/>
              <a:chOff x="25626" y="1639"/>
              <a:chExt cx="2261" cy="1987"/>
            </a:xfrm>
          </p:grpSpPr>
          <p:pic>
            <p:nvPicPr>
              <p:cNvPr id="9106" name="Google Shape;9106;p1452"/>
              <p:cNvPicPr preferRelativeResize="0"/>
              <p:nvPr/>
            </p:nvPicPr>
            <p:blipFill rotWithShape="1">
              <a:blip r:embed="rId26">
                <a:alphaModFix/>
              </a:blip>
              <a:srcRect b="8124" l="13126" r="16710" t="1250"/>
              <a:stretch/>
            </p:blipFill>
            <p:spPr>
              <a:xfrm>
                <a:off x="25626" y="1639"/>
                <a:ext cx="1648" cy="1677"/>
              </a:xfrm>
              <a:prstGeom prst="rect">
                <a:avLst/>
              </a:prstGeom>
              <a:noFill/>
              <a:ln>
                <a:noFill/>
              </a:ln>
            </p:spPr>
          </p:pic>
          <p:sp>
            <p:nvSpPr>
              <p:cNvPr id="9107" name="Google Shape;9107;p1452"/>
              <p:cNvSpPr txBox="1"/>
              <p:nvPr/>
            </p:nvSpPr>
            <p:spPr>
              <a:xfrm>
                <a:off x="26879" y="3176"/>
                <a:ext cx="1008" cy="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9">
                    <a:solidFill>
                      <a:srgbClr val="FFFFFF"/>
                    </a:solidFill>
                    <a:latin typeface="Times New Roman"/>
                    <a:ea typeface="Times New Roman"/>
                    <a:cs typeface="Times New Roman"/>
                    <a:sym typeface="Times New Roman"/>
                  </a:rPr>
                  <a:t>CIMSS</a:t>
                </a:r>
                <a:endParaRPr/>
              </a:p>
            </p:txBody>
          </p:sp>
        </p:grpSp>
        <p:sp>
          <p:nvSpPr>
            <p:cNvPr id="9108" name="Google Shape;9108;p1452"/>
            <p:cNvSpPr txBox="1"/>
            <p:nvPr/>
          </p:nvSpPr>
          <p:spPr>
            <a:xfrm>
              <a:off x="24720" y="2376"/>
              <a:ext cx="1288" cy="13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3">
                  <a:solidFill>
                    <a:srgbClr val="000000"/>
                  </a:solidFill>
                  <a:latin typeface="Times New Roman"/>
                  <a:ea typeface="Times New Roman"/>
                  <a:cs typeface="Times New Roman"/>
                  <a:sym typeface="Times New Roman"/>
                </a:rPr>
                <a:t>GOES-R HES Sounder coverage in one hour</a:t>
              </a:r>
              <a:endParaRPr/>
            </a:p>
          </p:txBody>
        </p:sp>
        <p:pic>
          <p:nvPicPr>
            <p:cNvPr id="9109" name="Google Shape;9109;p1452"/>
            <p:cNvPicPr preferRelativeResize="0"/>
            <p:nvPr/>
          </p:nvPicPr>
          <p:blipFill rotWithShape="1">
            <a:blip r:embed="rId26">
              <a:alphaModFix/>
            </a:blip>
            <a:srcRect b="0" l="0" r="0" t="91277"/>
            <a:stretch/>
          </p:blipFill>
          <p:spPr>
            <a:xfrm>
              <a:off x="24048" y="3179"/>
              <a:ext cx="1995" cy="137"/>
            </a:xfrm>
            <a:prstGeom prst="rect">
              <a:avLst/>
            </a:prstGeom>
            <a:noFill/>
            <a:ln>
              <a:noFill/>
            </a:ln>
          </p:spPr>
        </p:pic>
        <p:sp>
          <p:nvSpPr>
            <p:cNvPr id="9110" name="Google Shape;9110;p1452"/>
            <p:cNvSpPr txBox="1"/>
            <p:nvPr/>
          </p:nvSpPr>
          <p:spPr>
            <a:xfrm>
              <a:off x="24191" y="2950"/>
              <a:ext cx="1486" cy="6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33">
                  <a:solidFill>
                    <a:srgbClr val="FFFFFF"/>
                  </a:solidFill>
                  <a:latin typeface="Times New Roman"/>
                  <a:ea typeface="Times New Roman"/>
                  <a:cs typeface="Times New Roman"/>
                  <a:sym typeface="Times New Roman"/>
                </a:rPr>
                <a:t>Cloud Top Pressure</a:t>
              </a:r>
              <a:endParaRPr/>
            </a:p>
          </p:txBody>
        </p:sp>
      </p:grpSp>
      <p:pic>
        <p:nvPicPr>
          <p:cNvPr id="9111" name="Google Shape;9111;p1452"/>
          <p:cNvPicPr preferRelativeResize="0"/>
          <p:nvPr/>
        </p:nvPicPr>
        <p:blipFill rotWithShape="1">
          <a:blip r:embed="rId27">
            <a:alphaModFix/>
          </a:blip>
          <a:srcRect b="0" l="0" r="0" t="0"/>
          <a:stretch/>
        </p:blipFill>
        <p:spPr>
          <a:xfrm>
            <a:off x="3518959" y="3922889"/>
            <a:ext cx="516819" cy="401579"/>
          </a:xfrm>
          <a:prstGeom prst="rect">
            <a:avLst/>
          </a:prstGeom>
          <a:noFill/>
          <a:ln>
            <a:noFill/>
          </a:ln>
        </p:spPr>
      </p:pic>
      <p:pic>
        <p:nvPicPr>
          <p:cNvPr id="9112" name="Google Shape;9112;p1452"/>
          <p:cNvPicPr preferRelativeResize="0"/>
          <p:nvPr/>
        </p:nvPicPr>
        <p:blipFill rotWithShape="1">
          <a:blip r:embed="rId28">
            <a:alphaModFix/>
          </a:blip>
          <a:srcRect b="0" l="0" r="0" t="0"/>
          <a:stretch/>
        </p:blipFill>
        <p:spPr>
          <a:xfrm>
            <a:off x="7041445" y="3601861"/>
            <a:ext cx="804333" cy="603250"/>
          </a:xfrm>
          <a:prstGeom prst="rect">
            <a:avLst/>
          </a:prstGeom>
          <a:noFill/>
          <a:ln>
            <a:noFill/>
          </a:ln>
        </p:spPr>
      </p:pic>
      <p:grpSp>
        <p:nvGrpSpPr>
          <p:cNvPr id="9113" name="Google Shape;9113;p1452"/>
          <p:cNvGrpSpPr/>
          <p:nvPr/>
        </p:nvGrpSpPr>
        <p:grpSpPr>
          <a:xfrm>
            <a:off x="4177477" y="5362223"/>
            <a:ext cx="1481079" cy="850489"/>
            <a:chOff x="14210" y="16944"/>
            <a:chExt cx="5038" cy="2893"/>
          </a:xfrm>
        </p:grpSpPr>
        <p:sp>
          <p:nvSpPr>
            <p:cNvPr id="9114" name="Google Shape;9114;p1452"/>
            <p:cNvSpPr txBox="1"/>
            <p:nvPr/>
          </p:nvSpPr>
          <p:spPr>
            <a:xfrm>
              <a:off x="14210" y="18806"/>
              <a:ext cx="5038" cy="10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3333CC"/>
                  </a:solidFill>
                  <a:latin typeface="Times New Roman"/>
                  <a:ea typeface="Times New Roman"/>
                  <a:cs typeface="Times New Roman"/>
                  <a:sym typeface="Times New Roman"/>
                </a:rPr>
                <a:t>Simulated SXI (Solar X-ray Imager) images:  GOES R will produce multi-band "color" images at the same rate as GOES N/P produces single band images. (Images courtesy of SOHO EIT, a joint NASA/ESA program; and Steve Hill/NOAA SEC).</a:t>
              </a:r>
              <a:r>
                <a:rPr i="1" lang="en-US" sz="370">
                  <a:solidFill>
                    <a:srgbClr val="000000"/>
                  </a:solidFill>
                  <a:latin typeface="Times New Roman"/>
                  <a:ea typeface="Times New Roman"/>
                  <a:cs typeface="Times New Roman"/>
                  <a:sym typeface="Times New Roman"/>
                </a:rPr>
                <a:t>  </a:t>
              </a:r>
              <a:endParaRPr/>
            </a:p>
          </p:txBody>
        </p:sp>
        <p:pic>
          <p:nvPicPr>
            <p:cNvPr id="9115" name="Google Shape;9115;p1452"/>
            <p:cNvPicPr preferRelativeResize="0"/>
            <p:nvPr/>
          </p:nvPicPr>
          <p:blipFill rotWithShape="1">
            <a:blip r:embed="rId29">
              <a:alphaModFix/>
            </a:blip>
            <a:srcRect b="0" l="0" r="0" t="0"/>
            <a:stretch/>
          </p:blipFill>
          <p:spPr>
            <a:xfrm>
              <a:off x="15043" y="16944"/>
              <a:ext cx="1781" cy="1847"/>
            </a:xfrm>
            <a:prstGeom prst="rect">
              <a:avLst/>
            </a:prstGeom>
            <a:noFill/>
            <a:ln>
              <a:noFill/>
            </a:ln>
          </p:spPr>
        </p:pic>
        <p:pic>
          <p:nvPicPr>
            <p:cNvPr id="9116" name="Google Shape;9116;p1452"/>
            <p:cNvPicPr preferRelativeResize="0"/>
            <p:nvPr/>
          </p:nvPicPr>
          <p:blipFill rotWithShape="1">
            <a:blip r:embed="rId30">
              <a:alphaModFix/>
            </a:blip>
            <a:srcRect b="0" l="0" r="0" t="0"/>
            <a:stretch/>
          </p:blipFill>
          <p:spPr>
            <a:xfrm>
              <a:off x="16987" y="16944"/>
              <a:ext cx="1805" cy="1872"/>
            </a:xfrm>
            <a:prstGeom prst="rect">
              <a:avLst/>
            </a:prstGeom>
            <a:noFill/>
            <a:ln>
              <a:noFill/>
            </a:ln>
          </p:spPr>
        </p:pic>
      </p:grpSp>
      <p:sp>
        <p:nvSpPr>
          <p:cNvPr id="9117" name="Google Shape;9117;p1452"/>
          <p:cNvSpPr txBox="1"/>
          <p:nvPr/>
        </p:nvSpPr>
        <p:spPr>
          <a:xfrm>
            <a:off x="4517614" y="5842000"/>
            <a:ext cx="495649"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“GOES-N/P”</a:t>
            </a:r>
            <a:endParaRPr/>
          </a:p>
        </p:txBody>
      </p:sp>
      <p:sp>
        <p:nvSpPr>
          <p:cNvPr id="9118" name="Google Shape;9118;p1452"/>
          <p:cNvSpPr txBox="1"/>
          <p:nvPr/>
        </p:nvSpPr>
        <p:spPr>
          <a:xfrm>
            <a:off x="5129977" y="5842000"/>
            <a:ext cx="444352"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“GOES-R”</a:t>
            </a:r>
            <a:endParaRPr/>
          </a:p>
        </p:txBody>
      </p:sp>
      <p:sp>
        <p:nvSpPr>
          <p:cNvPr id="9119" name="Google Shape;9119;p1452"/>
          <p:cNvSpPr txBox="1"/>
          <p:nvPr/>
        </p:nvSpPr>
        <p:spPr>
          <a:xfrm>
            <a:off x="8028341" y="5023556"/>
            <a:ext cx="1006886" cy="268085"/>
          </a:xfrm>
          <a:prstGeom prst="rect">
            <a:avLst/>
          </a:prstGeom>
          <a:noFill/>
          <a:ln>
            <a:noFill/>
          </a:ln>
        </p:spPr>
        <p:txBody>
          <a:bodyPr anchorCtr="0" anchor="t" bIns="8650" lIns="16650" spcFirstLastPara="1" rIns="16650" wrap="square" tIns="8650">
            <a:spAutoFit/>
          </a:bodyPr>
          <a:lstStyle/>
          <a:p>
            <a:pPr indent="0" lvl="0" marL="0" marR="0" rtl="0" algn="ctr">
              <a:spcBef>
                <a:spcPts val="0"/>
              </a:spcBef>
              <a:spcAft>
                <a:spcPts val="0"/>
              </a:spcAft>
              <a:buNone/>
            </a:pPr>
            <a:r>
              <a:rPr lang="en-US" sz="444">
                <a:solidFill>
                  <a:srgbClr val="3333CC"/>
                </a:solidFill>
                <a:latin typeface="Times New Roman"/>
                <a:ea typeface="Times New Roman"/>
                <a:cs typeface="Times New Roman"/>
                <a:sym typeface="Times New Roman"/>
              </a:rPr>
              <a:t>Simulated ABI Band Differences </a:t>
            </a:r>
            <a:endParaRPr/>
          </a:p>
          <a:p>
            <a:pPr indent="0" lvl="0" marL="0" marR="0" rtl="0" algn="ctr">
              <a:spcBef>
                <a:spcPts val="0"/>
              </a:spcBef>
              <a:spcAft>
                <a:spcPts val="0"/>
              </a:spcAft>
              <a:buNone/>
            </a:pPr>
            <a:r>
              <a:rPr lang="en-US" sz="444">
                <a:solidFill>
                  <a:srgbClr val="3333CC"/>
                </a:solidFill>
                <a:latin typeface="Times New Roman"/>
                <a:ea typeface="Times New Roman"/>
                <a:cs typeface="Times New Roman"/>
                <a:sym typeface="Times New Roman"/>
              </a:rPr>
              <a:t>convolved from AIRS data</a:t>
            </a:r>
            <a:endParaRPr/>
          </a:p>
          <a:p>
            <a:pPr indent="0" lvl="0" marL="0" marR="0" rtl="0" algn="ctr">
              <a:spcBef>
                <a:spcPts val="0"/>
              </a:spcBef>
              <a:spcAft>
                <a:spcPts val="0"/>
              </a:spcAft>
              <a:buNone/>
            </a:pPr>
            <a:r>
              <a:rPr lang="en-US" sz="370">
                <a:solidFill>
                  <a:srgbClr val="3333CC"/>
                </a:solidFill>
                <a:latin typeface="Times New Roman"/>
                <a:ea typeface="Times New Roman"/>
                <a:cs typeface="Times New Roman"/>
                <a:sym typeface="Times New Roman"/>
              </a:rPr>
              <a:t>(SO</a:t>
            </a:r>
            <a:r>
              <a:rPr baseline="-25000" lang="en-US" sz="370">
                <a:solidFill>
                  <a:srgbClr val="3333CC"/>
                </a:solidFill>
                <a:latin typeface="Times New Roman"/>
                <a:ea typeface="Times New Roman"/>
                <a:cs typeface="Times New Roman"/>
                <a:sym typeface="Times New Roman"/>
              </a:rPr>
              <a:t>2</a:t>
            </a:r>
            <a:r>
              <a:rPr lang="en-US" sz="370">
                <a:solidFill>
                  <a:srgbClr val="3333CC"/>
                </a:solidFill>
                <a:latin typeface="Times New Roman"/>
                <a:ea typeface="Times New Roman"/>
                <a:cs typeface="Times New Roman"/>
                <a:sym typeface="Times New Roman"/>
              </a:rPr>
              <a:t> plume from </a:t>
            </a:r>
            <a:endParaRPr/>
          </a:p>
          <a:p>
            <a:pPr indent="0" lvl="0" marL="0" marR="0" rtl="0" algn="ctr">
              <a:spcBef>
                <a:spcPts val="0"/>
              </a:spcBef>
              <a:spcAft>
                <a:spcPts val="0"/>
              </a:spcAft>
              <a:buNone/>
            </a:pPr>
            <a:r>
              <a:rPr lang="en-US" sz="370">
                <a:solidFill>
                  <a:srgbClr val="3333CC"/>
                </a:solidFill>
                <a:latin typeface="Times New Roman"/>
                <a:ea typeface="Times New Roman"/>
                <a:cs typeface="Times New Roman"/>
                <a:sym typeface="Times New Roman"/>
              </a:rPr>
              <a:t>Montserrat Island, West Indies)</a:t>
            </a:r>
            <a:endParaRPr sz="370">
              <a:solidFill>
                <a:srgbClr val="3333CC"/>
              </a:solidFill>
              <a:latin typeface="Times New Roman"/>
              <a:ea typeface="Times New Roman"/>
              <a:cs typeface="Times New Roman"/>
              <a:sym typeface="Times New Roman"/>
            </a:endParaRPr>
          </a:p>
        </p:txBody>
      </p:sp>
      <p:sp>
        <p:nvSpPr>
          <p:cNvPr id="9120" name="Google Shape;9120;p1452"/>
          <p:cNvSpPr/>
          <p:nvPr/>
        </p:nvSpPr>
        <p:spPr>
          <a:xfrm rot="-3461594">
            <a:off x="8295129" y="4447793"/>
            <a:ext cx="296333" cy="149637"/>
          </a:xfrm>
          <a:prstGeom prst="ellipse">
            <a:avLst/>
          </a:prstGeom>
          <a:noFill/>
          <a:ln cap="flat" cmpd="sng" w="3492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121" name="Google Shape;9121;p1452"/>
          <p:cNvSpPr txBox="1"/>
          <p:nvPr/>
        </p:nvSpPr>
        <p:spPr>
          <a:xfrm>
            <a:off x="1605727" y="5386917"/>
            <a:ext cx="296876"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FFFFFF"/>
                </a:solidFill>
                <a:latin typeface="Times New Roman"/>
                <a:ea typeface="Times New Roman"/>
                <a:cs typeface="Times New Roman"/>
                <a:sym typeface="Times New Roman"/>
              </a:rPr>
              <a:t>WV:</a:t>
            </a:r>
            <a:endParaRPr/>
          </a:p>
        </p:txBody>
      </p:sp>
      <p:pic>
        <p:nvPicPr>
          <p:cNvPr id="9122" name="Google Shape;9122;p1452"/>
          <p:cNvPicPr preferRelativeResize="0"/>
          <p:nvPr/>
        </p:nvPicPr>
        <p:blipFill rotWithShape="1">
          <a:blip r:embed="rId31">
            <a:alphaModFix/>
          </a:blip>
          <a:srcRect b="0" l="0" r="0" t="0"/>
          <a:stretch/>
        </p:blipFill>
        <p:spPr>
          <a:xfrm>
            <a:off x="6315310" y="3499555"/>
            <a:ext cx="683801" cy="531813"/>
          </a:xfrm>
          <a:prstGeom prst="rect">
            <a:avLst/>
          </a:prstGeom>
          <a:noFill/>
          <a:ln>
            <a:noFill/>
          </a:ln>
        </p:spPr>
      </p:pic>
      <p:sp>
        <p:nvSpPr>
          <p:cNvPr id="9123" name="Google Shape;9123;p1452"/>
          <p:cNvSpPr txBox="1"/>
          <p:nvPr/>
        </p:nvSpPr>
        <p:spPr>
          <a:xfrm>
            <a:off x="262820" y="2732852"/>
            <a:ext cx="1194558"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ABI Bands allow for several Land Products</a:t>
            </a:r>
            <a:endParaRPr/>
          </a:p>
        </p:txBody>
      </p:sp>
      <p:pic>
        <p:nvPicPr>
          <p:cNvPr id="9124" name="Google Shape;9124;p1452"/>
          <p:cNvPicPr preferRelativeResize="0"/>
          <p:nvPr/>
        </p:nvPicPr>
        <p:blipFill rotWithShape="1">
          <a:blip r:embed="rId32">
            <a:alphaModFix/>
          </a:blip>
          <a:srcRect b="0" l="0" r="0" t="0"/>
          <a:stretch/>
        </p:blipFill>
        <p:spPr>
          <a:xfrm>
            <a:off x="296333" y="2003778"/>
            <a:ext cx="954558" cy="729074"/>
          </a:xfrm>
          <a:prstGeom prst="rect">
            <a:avLst/>
          </a:prstGeom>
          <a:noFill/>
          <a:ln>
            <a:noFill/>
          </a:ln>
        </p:spPr>
      </p:pic>
      <p:grpSp>
        <p:nvGrpSpPr>
          <p:cNvPr id="9125" name="Google Shape;9125;p1452"/>
          <p:cNvGrpSpPr/>
          <p:nvPr/>
        </p:nvGrpSpPr>
        <p:grpSpPr>
          <a:xfrm>
            <a:off x="4450880" y="1016000"/>
            <a:ext cx="1153583" cy="719667"/>
            <a:chOff x="11712" y="2160"/>
            <a:chExt cx="3924" cy="2448"/>
          </a:xfrm>
        </p:grpSpPr>
        <p:pic>
          <p:nvPicPr>
            <p:cNvPr id="9126" name="Google Shape;9126;p1452"/>
            <p:cNvPicPr preferRelativeResize="0"/>
            <p:nvPr/>
          </p:nvPicPr>
          <p:blipFill rotWithShape="1">
            <a:blip r:embed="rId33">
              <a:alphaModFix/>
            </a:blip>
            <a:srcRect b="0" l="0" r="0" t="0"/>
            <a:stretch/>
          </p:blipFill>
          <p:spPr>
            <a:xfrm>
              <a:off x="11712" y="2350"/>
              <a:ext cx="3388" cy="2258"/>
            </a:xfrm>
            <a:prstGeom prst="rect">
              <a:avLst/>
            </a:prstGeom>
            <a:noFill/>
            <a:ln>
              <a:noFill/>
            </a:ln>
          </p:spPr>
        </p:pic>
        <p:sp>
          <p:nvSpPr>
            <p:cNvPr id="9127" name="Google Shape;9127;p1452"/>
            <p:cNvSpPr txBox="1"/>
            <p:nvPr/>
          </p:nvSpPr>
          <p:spPr>
            <a:xfrm>
              <a:off x="11720" y="2160"/>
              <a:ext cx="3916" cy="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3">
                  <a:solidFill>
                    <a:srgbClr val="000000"/>
                  </a:solidFill>
                  <a:latin typeface="Times New Roman"/>
                  <a:ea typeface="Times New Roman"/>
                  <a:cs typeface="Times New Roman"/>
                  <a:sym typeface="Times New Roman"/>
                </a:rPr>
                <a:t>Corresponding Simulated GOES Imager Spectral Bands:</a:t>
              </a:r>
              <a:endParaRPr/>
            </a:p>
          </p:txBody>
        </p:sp>
      </p:grpSp>
      <p:grpSp>
        <p:nvGrpSpPr>
          <p:cNvPr id="9128" name="Google Shape;9128;p1452"/>
          <p:cNvGrpSpPr/>
          <p:nvPr/>
        </p:nvGrpSpPr>
        <p:grpSpPr>
          <a:xfrm>
            <a:off x="3432234" y="1016000"/>
            <a:ext cx="998655" cy="725252"/>
            <a:chOff x="15168" y="2160"/>
            <a:chExt cx="3397" cy="2467"/>
          </a:xfrm>
        </p:grpSpPr>
        <p:pic>
          <p:nvPicPr>
            <p:cNvPr id="9129" name="Google Shape;9129;p1452"/>
            <p:cNvPicPr preferRelativeResize="0"/>
            <p:nvPr/>
          </p:nvPicPr>
          <p:blipFill rotWithShape="1">
            <a:blip r:embed="rId34">
              <a:alphaModFix/>
            </a:blip>
            <a:srcRect b="0" l="0" r="0" t="0"/>
            <a:stretch/>
          </p:blipFill>
          <p:spPr>
            <a:xfrm>
              <a:off x="15168" y="2352"/>
              <a:ext cx="3397" cy="2275"/>
            </a:xfrm>
            <a:prstGeom prst="rect">
              <a:avLst/>
            </a:prstGeom>
            <a:noFill/>
            <a:ln>
              <a:noFill/>
            </a:ln>
          </p:spPr>
        </p:pic>
        <p:sp>
          <p:nvSpPr>
            <p:cNvPr id="9130" name="Google Shape;9130;p1452"/>
            <p:cNvSpPr txBox="1"/>
            <p:nvPr/>
          </p:nvSpPr>
          <p:spPr>
            <a:xfrm>
              <a:off x="15176" y="2160"/>
              <a:ext cx="2580" cy="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3">
                  <a:solidFill>
                    <a:srgbClr val="000000"/>
                  </a:solidFill>
                  <a:latin typeface="Times New Roman"/>
                  <a:ea typeface="Times New Roman"/>
                  <a:cs typeface="Times New Roman"/>
                  <a:sym typeface="Times New Roman"/>
                </a:rPr>
                <a:t>Simulated “ABI” Spectral Bands:</a:t>
              </a:r>
              <a:endParaRPr/>
            </a:p>
          </p:txBody>
        </p:sp>
      </p:grpSp>
      <p:sp>
        <p:nvSpPr>
          <p:cNvPr id="9131" name="Google Shape;9131;p1452"/>
          <p:cNvSpPr txBox="1"/>
          <p:nvPr/>
        </p:nvSpPr>
        <p:spPr>
          <a:xfrm>
            <a:off x="3908778" y="5136445"/>
            <a:ext cx="546945"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9">
                <a:solidFill>
                  <a:srgbClr val="000000"/>
                </a:solidFill>
                <a:latin typeface="Times New Roman"/>
                <a:ea typeface="Times New Roman"/>
                <a:cs typeface="Times New Roman"/>
                <a:sym typeface="Times New Roman"/>
              </a:rPr>
              <a:t>Annual lightning strikes</a:t>
            </a:r>
            <a:r>
              <a:rPr lang="en-US" sz="444">
                <a:solidFill>
                  <a:srgbClr val="000000"/>
                </a:solidFill>
                <a:latin typeface="Times New Roman"/>
                <a:ea typeface="Times New Roman"/>
                <a:cs typeface="Times New Roman"/>
                <a:sym typeface="Times New Roman"/>
              </a:rPr>
              <a:t> </a:t>
            </a:r>
            <a:endParaRPr/>
          </a:p>
        </p:txBody>
      </p:sp>
      <p:pic>
        <p:nvPicPr>
          <p:cNvPr id="9132" name="Google Shape;9132;p1452"/>
          <p:cNvPicPr preferRelativeResize="0"/>
          <p:nvPr/>
        </p:nvPicPr>
        <p:blipFill rotWithShape="1">
          <a:blip r:embed="rId35">
            <a:alphaModFix/>
          </a:blip>
          <a:srcRect b="0" l="0" r="0" t="0"/>
          <a:stretch/>
        </p:blipFill>
        <p:spPr>
          <a:xfrm>
            <a:off x="3863505" y="5221111"/>
            <a:ext cx="412162" cy="412162"/>
          </a:xfrm>
          <a:prstGeom prst="rect">
            <a:avLst/>
          </a:prstGeom>
          <a:noFill/>
          <a:ln>
            <a:noFill/>
          </a:ln>
          <a:effectLst>
            <a:outerShdw rotWithShape="0" algn="ctr" dir="2700000" dist="114300">
              <a:srgbClr val="5C5C5C">
                <a:alpha val="74901"/>
              </a:srgbClr>
            </a:outerShdw>
          </a:effectLst>
        </p:spPr>
      </p:pic>
      <p:pic>
        <p:nvPicPr>
          <p:cNvPr id="9133" name="Google Shape;9133;p1452"/>
          <p:cNvPicPr preferRelativeResize="0"/>
          <p:nvPr/>
        </p:nvPicPr>
        <p:blipFill rotWithShape="1">
          <a:blip r:embed="rId36">
            <a:alphaModFix/>
          </a:blip>
          <a:srcRect b="0" l="0" r="0" t="0"/>
          <a:stretch/>
        </p:blipFill>
        <p:spPr>
          <a:xfrm>
            <a:off x="5390444" y="3471333"/>
            <a:ext cx="762000" cy="571500"/>
          </a:xfrm>
          <a:prstGeom prst="rect">
            <a:avLst/>
          </a:prstGeom>
          <a:noFill/>
          <a:ln>
            <a:noFill/>
          </a:ln>
        </p:spPr>
      </p:pic>
      <p:pic>
        <p:nvPicPr>
          <p:cNvPr id="9134" name="Google Shape;9134;p1452"/>
          <p:cNvPicPr preferRelativeResize="0"/>
          <p:nvPr/>
        </p:nvPicPr>
        <p:blipFill rotWithShape="1">
          <a:blip r:embed="rId37">
            <a:alphaModFix/>
          </a:blip>
          <a:srcRect b="0" l="0" r="0" t="21342"/>
          <a:stretch/>
        </p:blipFill>
        <p:spPr>
          <a:xfrm>
            <a:off x="5503334" y="550333"/>
            <a:ext cx="1961444" cy="1157111"/>
          </a:xfrm>
          <a:prstGeom prst="rect">
            <a:avLst/>
          </a:prstGeom>
          <a:noFill/>
          <a:ln>
            <a:noFill/>
          </a:ln>
        </p:spPr>
      </p:pic>
      <p:grpSp>
        <p:nvGrpSpPr>
          <p:cNvPr id="9135" name="Google Shape;9135;p1452"/>
          <p:cNvGrpSpPr/>
          <p:nvPr/>
        </p:nvGrpSpPr>
        <p:grpSpPr>
          <a:xfrm>
            <a:off x="4216871" y="2464741"/>
            <a:ext cx="1160933" cy="1040401"/>
            <a:chOff x="14321" y="6848"/>
            <a:chExt cx="3949" cy="3539"/>
          </a:xfrm>
        </p:grpSpPr>
        <p:sp>
          <p:nvSpPr>
            <p:cNvPr id="9136" name="Google Shape;9136;p1452"/>
            <p:cNvSpPr txBox="1"/>
            <p:nvPr/>
          </p:nvSpPr>
          <p:spPr>
            <a:xfrm>
              <a:off x="14657" y="6848"/>
              <a:ext cx="1364" cy="7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4">
                  <a:solidFill>
                    <a:srgbClr val="0033CC"/>
                  </a:solidFill>
                  <a:latin typeface="Times New Roman"/>
                  <a:ea typeface="Times New Roman"/>
                  <a:cs typeface="Times New Roman"/>
                  <a:sym typeface="Times New Roman"/>
                </a:rPr>
                <a:t>Current</a:t>
              </a:r>
              <a:r>
                <a:rPr b="1" lang="en-US" sz="444">
                  <a:solidFill>
                    <a:srgbClr val="FFFF00"/>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b="1" lang="en-US" sz="444">
                  <a:solidFill>
                    <a:srgbClr val="0033CC"/>
                  </a:solidFill>
                  <a:latin typeface="Times New Roman"/>
                  <a:ea typeface="Times New Roman"/>
                  <a:cs typeface="Times New Roman"/>
                  <a:sym typeface="Times New Roman"/>
                </a:rPr>
                <a:t>Imager</a:t>
              </a:r>
              <a:endParaRPr/>
            </a:p>
          </p:txBody>
        </p:sp>
        <p:sp>
          <p:nvSpPr>
            <p:cNvPr id="9137" name="Google Shape;9137;p1452"/>
            <p:cNvSpPr txBox="1"/>
            <p:nvPr/>
          </p:nvSpPr>
          <p:spPr>
            <a:xfrm>
              <a:off x="16521" y="6848"/>
              <a:ext cx="1255" cy="7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4">
                  <a:solidFill>
                    <a:srgbClr val="0033CC"/>
                  </a:solidFill>
                  <a:latin typeface="Times New Roman"/>
                  <a:ea typeface="Times New Roman"/>
                  <a:cs typeface="Times New Roman"/>
                  <a:sym typeface="Times New Roman"/>
                </a:rPr>
                <a:t>Future</a:t>
              </a:r>
              <a:r>
                <a:rPr b="1" lang="en-US" sz="444">
                  <a:solidFill>
                    <a:srgbClr val="FFFF00"/>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b="1" lang="en-US" sz="444">
                  <a:solidFill>
                    <a:srgbClr val="0033CC"/>
                  </a:solidFill>
                  <a:latin typeface="Times New Roman"/>
                  <a:ea typeface="Times New Roman"/>
                  <a:cs typeface="Times New Roman"/>
                  <a:sym typeface="Times New Roman"/>
                </a:rPr>
                <a:t>Imager</a:t>
              </a:r>
              <a:endParaRPr/>
            </a:p>
          </p:txBody>
        </p:sp>
        <p:grpSp>
          <p:nvGrpSpPr>
            <p:cNvPr id="9138" name="Google Shape;9138;p1452"/>
            <p:cNvGrpSpPr/>
            <p:nvPr/>
          </p:nvGrpSpPr>
          <p:grpSpPr>
            <a:xfrm>
              <a:off x="14677" y="7528"/>
              <a:ext cx="1356" cy="1156"/>
              <a:chOff x="1632" y="1248"/>
              <a:chExt cx="1152" cy="864"/>
            </a:xfrm>
          </p:grpSpPr>
          <p:pic>
            <p:nvPicPr>
              <p:cNvPr id="9139" name="Google Shape;9139;p1452"/>
              <p:cNvPicPr preferRelativeResize="0"/>
              <p:nvPr/>
            </p:nvPicPr>
            <p:blipFill rotWithShape="1">
              <a:blip r:embed="rId38">
                <a:alphaModFix/>
              </a:blip>
              <a:srcRect b="0" l="0" r="0" t="0"/>
              <a:stretch/>
            </p:blipFill>
            <p:spPr>
              <a:xfrm>
                <a:off x="1632" y="1248"/>
                <a:ext cx="1152" cy="864"/>
              </a:xfrm>
              <a:prstGeom prst="rect">
                <a:avLst/>
              </a:prstGeom>
              <a:noFill/>
              <a:ln>
                <a:noFill/>
              </a:ln>
            </p:spPr>
          </p:pic>
          <p:sp>
            <p:nvSpPr>
              <p:cNvPr id="9140" name="Google Shape;9140;p1452"/>
              <p:cNvSpPr/>
              <p:nvPr/>
            </p:nvSpPr>
            <p:spPr>
              <a:xfrm>
                <a:off x="1632" y="1248"/>
                <a:ext cx="240" cy="43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141" name="Google Shape;9141;p1452"/>
              <p:cNvSpPr/>
              <p:nvPr/>
            </p:nvSpPr>
            <p:spPr>
              <a:xfrm>
                <a:off x="1632" y="1680"/>
                <a:ext cx="1152" cy="43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sp>
            <p:nvSpPr>
              <p:cNvPr id="9142" name="Google Shape;9142;p1452"/>
              <p:cNvSpPr/>
              <p:nvPr/>
            </p:nvSpPr>
            <p:spPr>
              <a:xfrm>
                <a:off x="2592" y="1248"/>
                <a:ext cx="192" cy="43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4">
                  <a:solidFill>
                    <a:srgbClr val="000000"/>
                  </a:solidFill>
                  <a:latin typeface="Times New Roman"/>
                  <a:ea typeface="Times New Roman"/>
                  <a:cs typeface="Times New Roman"/>
                  <a:sym typeface="Times New Roman"/>
                </a:endParaRPr>
              </a:p>
            </p:txBody>
          </p:sp>
        </p:grpSp>
        <p:pic>
          <p:nvPicPr>
            <p:cNvPr id="9143" name="Google Shape;9143;p1452"/>
            <p:cNvPicPr preferRelativeResize="0"/>
            <p:nvPr/>
          </p:nvPicPr>
          <p:blipFill rotWithShape="1">
            <a:blip r:embed="rId39">
              <a:alphaModFix/>
            </a:blip>
            <a:srcRect b="0" l="0" r="0" t="0"/>
            <a:stretch/>
          </p:blipFill>
          <p:spPr>
            <a:xfrm>
              <a:off x="14677" y="8716"/>
              <a:ext cx="1385" cy="1156"/>
            </a:xfrm>
            <a:prstGeom prst="rect">
              <a:avLst/>
            </a:prstGeom>
            <a:noFill/>
            <a:ln>
              <a:noFill/>
            </a:ln>
          </p:spPr>
        </p:pic>
        <p:pic>
          <p:nvPicPr>
            <p:cNvPr id="9144" name="Google Shape;9144;p1452"/>
            <p:cNvPicPr preferRelativeResize="0"/>
            <p:nvPr/>
          </p:nvPicPr>
          <p:blipFill rotWithShape="1">
            <a:blip r:embed="rId39">
              <a:alphaModFix/>
            </a:blip>
            <a:srcRect b="47437" l="0" r="0" t="0"/>
            <a:stretch/>
          </p:blipFill>
          <p:spPr>
            <a:xfrm>
              <a:off x="16465" y="8491"/>
              <a:ext cx="1500" cy="659"/>
            </a:xfrm>
            <a:prstGeom prst="rect">
              <a:avLst/>
            </a:prstGeom>
            <a:noFill/>
            <a:ln>
              <a:noFill/>
            </a:ln>
          </p:spPr>
        </p:pic>
        <p:pic>
          <p:nvPicPr>
            <p:cNvPr id="9145" name="Google Shape;9145;p1452"/>
            <p:cNvPicPr preferRelativeResize="0"/>
            <p:nvPr/>
          </p:nvPicPr>
          <p:blipFill rotWithShape="1">
            <a:blip r:embed="rId40">
              <a:alphaModFix/>
            </a:blip>
            <a:srcRect b="51282" l="0" r="0" t="0"/>
            <a:stretch/>
          </p:blipFill>
          <p:spPr>
            <a:xfrm>
              <a:off x="16465" y="9262"/>
              <a:ext cx="1500" cy="610"/>
            </a:xfrm>
            <a:prstGeom prst="rect">
              <a:avLst/>
            </a:prstGeom>
            <a:noFill/>
            <a:ln>
              <a:noFill/>
            </a:ln>
          </p:spPr>
        </p:pic>
        <p:pic>
          <p:nvPicPr>
            <p:cNvPr id="9146" name="Google Shape;9146;p1452"/>
            <p:cNvPicPr preferRelativeResize="0"/>
            <p:nvPr/>
          </p:nvPicPr>
          <p:blipFill rotWithShape="1">
            <a:blip r:embed="rId38">
              <a:alphaModFix/>
            </a:blip>
            <a:srcRect b="0" l="0" r="0" t="0"/>
            <a:stretch/>
          </p:blipFill>
          <p:spPr>
            <a:xfrm>
              <a:off x="16523" y="7383"/>
              <a:ext cx="1211" cy="1012"/>
            </a:xfrm>
            <a:prstGeom prst="rect">
              <a:avLst/>
            </a:prstGeom>
            <a:noFill/>
            <a:ln>
              <a:noFill/>
            </a:ln>
          </p:spPr>
        </p:pic>
        <p:cxnSp>
          <p:nvCxnSpPr>
            <p:cNvPr id="9147" name="Google Shape;9147;p1452"/>
            <p:cNvCxnSpPr/>
            <p:nvPr/>
          </p:nvCxnSpPr>
          <p:spPr>
            <a:xfrm>
              <a:off x="16292" y="7560"/>
              <a:ext cx="0" cy="2280"/>
            </a:xfrm>
            <a:prstGeom prst="straightConnector1">
              <a:avLst/>
            </a:prstGeom>
            <a:noFill/>
            <a:ln cap="flat" cmpd="sng" w="19050">
              <a:solidFill>
                <a:schemeClr val="dk1"/>
              </a:solidFill>
              <a:prstDash val="solid"/>
              <a:round/>
              <a:headEnd len="med" w="med" type="none"/>
              <a:tailEnd len="med" w="med" type="none"/>
            </a:ln>
          </p:spPr>
        </p:cxnSp>
        <p:sp>
          <p:nvSpPr>
            <p:cNvPr id="9148" name="Google Shape;9148;p1452"/>
            <p:cNvSpPr txBox="1"/>
            <p:nvPr/>
          </p:nvSpPr>
          <p:spPr>
            <a:xfrm>
              <a:off x="16498" y="8208"/>
              <a:ext cx="1473" cy="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Full Disk (2X)</a:t>
              </a:r>
              <a:endParaRPr/>
            </a:p>
          </p:txBody>
        </p:sp>
        <p:sp>
          <p:nvSpPr>
            <p:cNvPr id="9149" name="Google Shape;9149;p1452"/>
            <p:cNvSpPr txBox="1"/>
            <p:nvPr/>
          </p:nvSpPr>
          <p:spPr>
            <a:xfrm>
              <a:off x="14531" y="8312"/>
              <a:ext cx="1637" cy="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Northern </a:t>
              </a:r>
              <a:endParaRPr/>
            </a:p>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Hemisphere (1X)</a:t>
              </a:r>
              <a:endParaRPr/>
            </a:p>
          </p:txBody>
        </p:sp>
        <p:sp>
          <p:nvSpPr>
            <p:cNvPr id="9150" name="Google Shape;9150;p1452"/>
            <p:cNvSpPr txBox="1"/>
            <p:nvPr/>
          </p:nvSpPr>
          <p:spPr>
            <a:xfrm>
              <a:off x="14526" y="9533"/>
              <a:ext cx="1430" cy="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CONUS (3X)</a:t>
              </a:r>
              <a:endParaRPr/>
            </a:p>
          </p:txBody>
        </p:sp>
        <p:sp>
          <p:nvSpPr>
            <p:cNvPr id="9151" name="Google Shape;9151;p1452"/>
            <p:cNvSpPr txBox="1"/>
            <p:nvPr/>
          </p:nvSpPr>
          <p:spPr>
            <a:xfrm>
              <a:off x="16542" y="9648"/>
              <a:ext cx="1621" cy="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Mesoscale (60X)</a:t>
              </a:r>
              <a:endParaRPr/>
            </a:p>
          </p:txBody>
        </p:sp>
        <p:sp>
          <p:nvSpPr>
            <p:cNvPr id="9152" name="Google Shape;9152;p1452"/>
            <p:cNvSpPr txBox="1"/>
            <p:nvPr/>
          </p:nvSpPr>
          <p:spPr>
            <a:xfrm>
              <a:off x="16782" y="8891"/>
              <a:ext cx="1430" cy="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3">
                  <a:solidFill>
                    <a:srgbClr val="FFFF00"/>
                  </a:solidFill>
                  <a:latin typeface="Times New Roman"/>
                  <a:ea typeface="Times New Roman"/>
                  <a:cs typeface="Times New Roman"/>
                  <a:sym typeface="Times New Roman"/>
                </a:rPr>
                <a:t>CONUS (6X)</a:t>
              </a:r>
              <a:endParaRPr/>
            </a:p>
          </p:txBody>
        </p:sp>
        <p:sp>
          <p:nvSpPr>
            <p:cNvPr id="9153" name="Google Shape;9153;p1452"/>
            <p:cNvSpPr txBox="1"/>
            <p:nvPr/>
          </p:nvSpPr>
          <p:spPr>
            <a:xfrm>
              <a:off x="15628" y="7311"/>
              <a:ext cx="1097" cy="5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70">
                  <a:solidFill>
                    <a:srgbClr val="0033CC"/>
                  </a:solidFill>
                  <a:latin typeface="Times New Roman"/>
                  <a:ea typeface="Times New Roman"/>
                  <a:cs typeface="Times New Roman"/>
                  <a:sym typeface="Times New Roman"/>
                </a:rPr>
                <a:t>30</a:t>
              </a:r>
              <a:r>
                <a:rPr b="1" lang="en-US" sz="370">
                  <a:solidFill>
                    <a:srgbClr val="FFFF00"/>
                  </a:solidFill>
                  <a:latin typeface="Times New Roman"/>
                  <a:ea typeface="Times New Roman"/>
                  <a:cs typeface="Times New Roman"/>
                  <a:sym typeface="Times New Roman"/>
                </a:rPr>
                <a:t> </a:t>
              </a:r>
              <a:r>
                <a:rPr b="1" lang="en-US" sz="370">
                  <a:solidFill>
                    <a:srgbClr val="0033CC"/>
                  </a:solidFill>
                  <a:latin typeface="Times New Roman"/>
                  <a:ea typeface="Times New Roman"/>
                  <a:cs typeface="Times New Roman"/>
                  <a:sym typeface="Times New Roman"/>
                </a:rPr>
                <a:t>min</a:t>
              </a:r>
              <a:endParaRPr/>
            </a:p>
          </p:txBody>
        </p:sp>
        <p:sp>
          <p:nvSpPr>
            <p:cNvPr id="9154" name="Google Shape;9154;p1452"/>
            <p:cNvSpPr txBox="1"/>
            <p:nvPr/>
          </p:nvSpPr>
          <p:spPr>
            <a:xfrm>
              <a:off x="14321" y="9840"/>
              <a:ext cx="3949" cy="5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4">
                  <a:solidFill>
                    <a:srgbClr val="000000"/>
                  </a:solidFill>
                  <a:latin typeface="Times New Roman"/>
                  <a:ea typeface="Times New Roman"/>
                  <a:cs typeface="Times New Roman"/>
                  <a:sym typeface="Times New Roman"/>
                </a:rPr>
                <a:t>GOES-R Imager reduces scan conflicts</a:t>
              </a:r>
              <a:r>
                <a:rPr b="1" lang="en-US" sz="444">
                  <a:solidFill>
                    <a:srgbClr val="FFFF00"/>
                  </a:solidFill>
                  <a:latin typeface="Times New Roman"/>
                  <a:ea typeface="Times New Roman"/>
                  <a:cs typeface="Times New Roman"/>
                  <a:sym typeface="Times New Roman"/>
                </a:rPr>
                <a:t> </a:t>
              </a:r>
              <a:endParaRPr/>
            </a:p>
          </p:txBody>
        </p:sp>
      </p:grpSp>
      <p:pic>
        <p:nvPicPr>
          <p:cNvPr id="9155" name="Google Shape;9155;p1452"/>
          <p:cNvPicPr preferRelativeResize="0"/>
          <p:nvPr/>
        </p:nvPicPr>
        <p:blipFill rotWithShape="1">
          <a:blip r:embed="rId41">
            <a:alphaModFix/>
          </a:blip>
          <a:srcRect b="30000" l="0" r="38366" t="0"/>
          <a:stretch/>
        </p:blipFill>
        <p:spPr>
          <a:xfrm>
            <a:off x="3090333" y="5221405"/>
            <a:ext cx="479778" cy="408928"/>
          </a:xfrm>
          <a:prstGeom prst="rect">
            <a:avLst/>
          </a:prstGeom>
          <a:noFill/>
          <a:ln>
            <a:noFill/>
          </a:ln>
        </p:spPr>
      </p:pic>
      <p:sp>
        <p:nvSpPr>
          <p:cNvPr id="9156" name="Google Shape;9156;p1452"/>
          <p:cNvSpPr txBox="1"/>
          <p:nvPr/>
        </p:nvSpPr>
        <p:spPr>
          <a:xfrm>
            <a:off x="5813778" y="1721556"/>
            <a:ext cx="1048685" cy="160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4">
                <a:solidFill>
                  <a:srgbClr val="000000"/>
                </a:solidFill>
                <a:latin typeface="Times New Roman"/>
                <a:ea typeface="Times New Roman"/>
                <a:cs typeface="Times New Roman"/>
                <a:sym typeface="Times New Roman"/>
              </a:rPr>
              <a:t>The cloud information is from GOES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